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9"/>
  </p:notesMasterIdLst>
  <p:sldIdLst>
    <p:sldId id="270" r:id="rId2"/>
    <p:sldId id="257" r:id="rId3"/>
    <p:sldId id="271" r:id="rId4"/>
    <p:sldId id="258" r:id="rId5"/>
    <p:sldId id="259" r:id="rId6"/>
    <p:sldId id="260" r:id="rId7"/>
    <p:sldId id="261" r:id="rId8"/>
    <p:sldId id="262" r:id="rId9"/>
    <p:sldId id="263" r:id="rId10"/>
    <p:sldId id="264" r:id="rId11"/>
    <p:sldId id="265" r:id="rId12"/>
    <p:sldId id="266" r:id="rId13"/>
    <p:sldId id="267" r:id="rId14"/>
    <p:sldId id="272" r:id="rId15"/>
    <p:sldId id="273" r:id="rId16"/>
    <p:sldId id="269" r:id="rId17"/>
    <p:sldId id="274"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autoAdjust="0"/>
    <p:restoredTop sz="75118" autoAdjust="0"/>
  </p:normalViewPr>
  <p:slideViewPr>
    <p:cSldViewPr>
      <p:cViewPr varScale="1">
        <p:scale>
          <a:sx n="80" d="100"/>
          <a:sy n="80" d="100"/>
        </p:scale>
        <p:origin x="2560" y="184"/>
      </p:cViewPr>
      <p:guideLst>
        <p:guide orient="horz" pos="2160"/>
        <p:guide pos="2880"/>
      </p:guideLst>
    </p:cSldViewPr>
  </p:slideViewPr>
  <p:outlineViewPr>
    <p:cViewPr>
      <p:scale>
        <a:sx n="33" d="100"/>
        <a:sy n="33" d="100"/>
      </p:scale>
      <p:origin x="0" y="862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3DE3CC-1D1C-4D74-AEDA-BA12C3A42C20}" type="datetimeFigureOut">
              <a:rPr lang="en-US" smtClean="0"/>
              <a:pPr/>
              <a:t>2/5/19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9874C3-1A95-4519-A647-BE1D3D07EC07}" type="slidenum">
              <a:rPr lang="en-US" smtClean="0"/>
              <a:pPr/>
              <a:t>‹#›</a:t>
            </a:fld>
            <a:endParaRPr lang="en-US" dirty="0"/>
          </a:p>
        </p:txBody>
      </p:sp>
    </p:spTree>
    <p:extLst>
      <p:ext uri="{BB962C8B-B14F-4D97-AF65-F5344CB8AC3E}">
        <p14:creationId xmlns:p14="http://schemas.microsoft.com/office/powerpoint/2010/main" val="16695101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itchFamily="18" charset="0"/>
                <a:cs typeface="Times New Roman" pitchFamily="18" charset="0"/>
              </a:rPr>
              <a:t>The presentation will intensively cover the strategic plan </a:t>
            </a:r>
            <a:r>
              <a:rPr lang="en-US" sz="1200" b="0" i="0" kern="1200" dirty="0">
                <a:solidFill>
                  <a:schemeClr val="tx1"/>
                </a:solidFill>
                <a:effectLst/>
                <a:latin typeface="Times New Roman" pitchFamily="18" charset="0"/>
                <a:ea typeface="+mn-ea"/>
                <a:cs typeface="Times New Roman" pitchFamily="18" charset="0"/>
              </a:rPr>
              <a:t>including operational recommendations and strategic control mechanisms.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a:t>
            </a:fld>
            <a:endParaRPr lang="en-US" dirty="0"/>
          </a:p>
        </p:txBody>
      </p:sp>
    </p:spTree>
    <p:extLst>
      <p:ext uri="{BB962C8B-B14F-4D97-AF65-F5344CB8AC3E}">
        <p14:creationId xmlns:p14="http://schemas.microsoft.com/office/powerpoint/2010/main" val="5424854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itchFamily="18" charset="0"/>
                <a:cs typeface="Times New Roman" pitchFamily="18" charset="0"/>
              </a:rPr>
              <a:t>The hospital is undertaking health</a:t>
            </a:r>
            <a:r>
              <a:rPr lang="en-US" baseline="0" dirty="0">
                <a:latin typeface="Times New Roman" pitchFamily="18" charset="0"/>
                <a:cs typeface="Times New Roman" pitchFamily="18" charset="0"/>
              </a:rPr>
              <a:t> care and safety improvement plan through various</a:t>
            </a:r>
            <a:r>
              <a:rPr lang="en-US" dirty="0">
                <a:latin typeface="Times New Roman" pitchFamily="18" charset="0"/>
                <a:cs typeface="Times New Roman" pitchFamily="18" charset="0"/>
              </a:rPr>
              <a:t> strategies to enhance provision of health care services and improve on safety of patients. This is being done to increase on the hospital's gains without compromising the quality of services offered in order to improve on gains.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itchFamily="18" charset="0"/>
                <a:cs typeface="Times New Roman" pitchFamily="18" charset="0"/>
              </a:rPr>
              <a:t>Better health care services will require an</a:t>
            </a:r>
            <a:r>
              <a:rPr lang="en-US" baseline="0" dirty="0">
                <a:latin typeface="Times New Roman" pitchFamily="18" charset="0"/>
                <a:cs typeface="Times New Roman" pitchFamily="18" charset="0"/>
              </a:rPr>
              <a:t> improvement of the way services are provided. Improvement of skills, increasing employees and employing modern technology will play an important role in ensuring the goal is achieved. Consequently, then the hospital will be rendered as stable and reliable in it’s work </a:t>
            </a:r>
            <a:r>
              <a:rPr lang="en-US" sz="1200" kern="1200" dirty="0">
                <a:solidFill>
                  <a:schemeClr val="tx1"/>
                </a:solidFill>
                <a:latin typeface="Times New Roman" pitchFamily="18" charset="0"/>
                <a:ea typeface="+mn-ea"/>
                <a:cs typeface="Times New Roman" pitchFamily="18" charset="0"/>
              </a:rPr>
              <a:t>(</a:t>
            </a:r>
            <a:r>
              <a:rPr lang="en-US" sz="1200" kern="1200" dirty="0" err="1">
                <a:solidFill>
                  <a:schemeClr val="tx1"/>
                </a:solidFill>
                <a:latin typeface="Times New Roman" pitchFamily="18" charset="0"/>
                <a:ea typeface="+mn-ea"/>
                <a:cs typeface="Times New Roman" pitchFamily="18" charset="0"/>
              </a:rPr>
              <a:t>Leibner</a:t>
            </a:r>
            <a:r>
              <a:rPr lang="en-US" sz="1200" kern="1200" dirty="0">
                <a:solidFill>
                  <a:schemeClr val="tx1"/>
                </a:solidFill>
                <a:latin typeface="Times New Roman" pitchFamily="18" charset="0"/>
                <a:ea typeface="+mn-ea"/>
                <a:cs typeface="Times New Roman" pitchFamily="18" charset="0"/>
              </a:rPr>
              <a:t> et al., 2009)</a:t>
            </a:r>
            <a:r>
              <a:rPr lang="en-US" baseline="0" dirty="0">
                <a:latin typeface="Times New Roman" pitchFamily="18" charset="0"/>
                <a:cs typeface="Times New Roman" pitchFamily="18" charset="0"/>
              </a:rPr>
              <a:t>. Once reliable then it is easy to attract more clients and hence the gains will increase too.</a:t>
            </a: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3</a:t>
            </a:fld>
            <a:endParaRPr lang="en-US" dirty="0"/>
          </a:p>
        </p:txBody>
      </p:sp>
    </p:spTree>
    <p:extLst>
      <p:ext uri="{BB962C8B-B14F-4D97-AF65-F5344CB8AC3E}">
        <p14:creationId xmlns:p14="http://schemas.microsoft.com/office/powerpoint/2010/main" val="2822565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SWOT analysis sheds light various strategies that are applicable for setting a plan that will help in achieving specific health care quality and safety improvements. The</a:t>
            </a:r>
            <a:r>
              <a:rPr lang="en-US" sz="1200" kern="1200" baseline="0" dirty="0">
                <a:solidFill>
                  <a:schemeClr val="tx1"/>
                </a:solidFill>
                <a:latin typeface="+mn-lt"/>
                <a:ea typeface="+mn-ea"/>
                <a:cs typeface="+mn-cs"/>
              </a:rPr>
              <a:t> strengths, weaknesses, opportunities and threats of the hospital will be analyzed to in order to use them in implementing the plan.</a:t>
            </a:r>
            <a:r>
              <a:rPr lang="en-US" sz="1200" kern="1200" dirty="0">
                <a:solidFill>
                  <a:schemeClr val="tx1"/>
                </a:solidFill>
                <a:latin typeface="+mn-lt"/>
                <a:ea typeface="+mn-ea"/>
                <a:cs typeface="+mn-cs"/>
              </a:rPr>
              <a:t> These</a:t>
            </a:r>
            <a:r>
              <a:rPr lang="en-US" sz="1200" kern="1200" baseline="0" dirty="0">
                <a:solidFill>
                  <a:schemeClr val="tx1"/>
                </a:solidFill>
                <a:latin typeface="+mn-lt"/>
                <a:ea typeface="+mn-ea"/>
                <a:cs typeface="+mn-cs"/>
              </a:rPr>
              <a:t> helps </a:t>
            </a:r>
            <a:r>
              <a:rPr lang="en-US" sz="1200" kern="1200" dirty="0">
                <a:solidFill>
                  <a:schemeClr val="tx1"/>
                </a:solidFill>
                <a:latin typeface="+mn-lt"/>
                <a:ea typeface="+mn-ea"/>
                <a:cs typeface="+mn-cs"/>
              </a:rPr>
              <a:t>to manage all barriers to achieving</a:t>
            </a:r>
            <a:r>
              <a:rPr lang="en-US" sz="1200" kern="1200" baseline="0" dirty="0">
                <a:solidFill>
                  <a:schemeClr val="tx1"/>
                </a:solidFill>
                <a:latin typeface="+mn-lt"/>
                <a:ea typeface="+mn-ea"/>
                <a:cs typeface="+mn-cs"/>
              </a:rPr>
              <a:t> the desired</a:t>
            </a:r>
            <a:r>
              <a:rPr lang="en-US" sz="1200" kern="1200" dirty="0">
                <a:solidFill>
                  <a:schemeClr val="tx1"/>
                </a:solidFill>
                <a:latin typeface="+mn-lt"/>
                <a:ea typeface="+mn-ea"/>
                <a:cs typeface="+mn-cs"/>
              </a:rPr>
              <a:t> goal</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(Glassman et al., 2017). </a:t>
            </a:r>
            <a:endParaRPr lang="en-US" dirty="0"/>
          </a:p>
        </p:txBody>
      </p:sp>
      <p:sp>
        <p:nvSpPr>
          <p:cNvPr id="4" name="Slide Number Placeholder 3"/>
          <p:cNvSpPr>
            <a:spLocks noGrp="1"/>
          </p:cNvSpPr>
          <p:nvPr>
            <p:ph type="sldNum" sz="quarter" idx="10"/>
          </p:nvPr>
        </p:nvSpPr>
        <p:spPr/>
        <p:txBody>
          <a:bodyPr/>
          <a:lstStyle/>
          <a:p>
            <a:fld id="{D09874C3-1A95-4519-A647-BE1D3D07EC07}"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Times New Roman" pitchFamily="18" charset="0"/>
                <a:ea typeface="+mn-ea"/>
                <a:cs typeface="Times New Roman" pitchFamily="18" charset="0"/>
              </a:rPr>
              <a:t>Nurses, doctors and all staff in the company portray positive togetherness and unity in carrying out activities as per directions provided.</a:t>
            </a:r>
          </a:p>
          <a:p>
            <a:r>
              <a:rPr lang="en-US" sz="1200" kern="1200" dirty="0">
                <a:solidFill>
                  <a:schemeClr val="tx1"/>
                </a:solidFill>
                <a:latin typeface="Times New Roman" pitchFamily="18" charset="0"/>
                <a:ea typeface="+mn-ea"/>
                <a:cs typeface="Times New Roman" pitchFamily="18" charset="0"/>
              </a:rPr>
              <a:t>Normally commitment should be self-driven and should not be forced. However, a positive strategy to improve commitment can be through introduction of proper incentives to encourage our medical worker to show more commitment in carrying out of their duties.</a:t>
            </a:r>
          </a:p>
          <a:p>
            <a:r>
              <a:rPr lang="en-US" sz="1200" kern="1200" dirty="0">
                <a:solidFill>
                  <a:schemeClr val="tx1"/>
                </a:solidFill>
                <a:latin typeface="Times New Roman" pitchFamily="18" charset="0"/>
                <a:ea typeface="+mn-ea"/>
                <a:cs typeface="Times New Roman" pitchFamily="18" charset="0"/>
              </a:rPr>
              <a:t>This company has a large number of properly skilled and quality endowed workers. A proper strategy on the same should be maintaining the current bunch of workers in the company in the future for at least 5-10 years and hire young graduates</a:t>
            </a:r>
            <a:r>
              <a:rPr lang="en-US" sz="1200" kern="1200" baseline="0" dirty="0">
                <a:solidFill>
                  <a:schemeClr val="tx1"/>
                </a:solidFill>
                <a:latin typeface="Times New Roman" pitchFamily="18" charset="0"/>
                <a:ea typeface="+mn-ea"/>
                <a:cs typeface="Times New Roman" pitchFamily="18" charset="0"/>
              </a:rPr>
              <a:t> based on their qualification levels</a:t>
            </a:r>
            <a:r>
              <a:rPr lang="en-US" sz="1200" kern="1200" dirty="0">
                <a:solidFill>
                  <a:schemeClr val="tx1"/>
                </a:solidFill>
                <a:latin typeface="Times New Roman" pitchFamily="18" charset="0"/>
                <a:ea typeface="+mn-ea"/>
                <a:cs typeface="Times New Roman" pitchFamily="18" charset="0"/>
              </a:rPr>
              <a:t>.</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Times New Roman" pitchFamily="18" charset="0"/>
                <a:ea typeface="+mn-ea"/>
                <a:cs typeface="Times New Roman" pitchFamily="18" charset="0"/>
              </a:rPr>
              <a:t>To</a:t>
            </a:r>
            <a:r>
              <a:rPr lang="en-US" sz="1200" kern="1200" baseline="0" dirty="0">
                <a:solidFill>
                  <a:schemeClr val="tx1"/>
                </a:solidFill>
                <a:latin typeface="Times New Roman" pitchFamily="18" charset="0"/>
                <a:ea typeface="+mn-ea"/>
                <a:cs typeface="Times New Roman" pitchFamily="18" charset="0"/>
              </a:rPr>
              <a:t> manage this weakness, </a:t>
            </a:r>
            <a:r>
              <a:rPr lang="en-US" sz="1200" kern="1200" dirty="0">
                <a:solidFill>
                  <a:schemeClr val="tx1"/>
                </a:solidFill>
                <a:latin typeface="Times New Roman" pitchFamily="18" charset="0"/>
                <a:ea typeface="+mn-ea"/>
                <a:cs typeface="Times New Roman" pitchFamily="18" charset="0"/>
              </a:rPr>
              <a:t>the company intends to train the practitioners within the best time in order to equip them with practical communication skills to communicate with patients and consequently improve their care and safety. Again, it is also important to involve interns and attachés in the same training in order to have uniformity in the service provision. Liaison with medical trainers will thus be implemented so as to have students take part in offering medical services. This essentially increases man power in service provision.</a:t>
            </a:r>
          </a:p>
          <a:p>
            <a:r>
              <a:rPr lang="en-US" sz="1200" kern="1200" dirty="0">
                <a:solidFill>
                  <a:schemeClr val="tx1"/>
                </a:solidFill>
                <a:latin typeface="Times New Roman" pitchFamily="18" charset="0"/>
                <a:ea typeface="+mn-ea"/>
                <a:cs typeface="Times New Roman" pitchFamily="18" charset="0"/>
              </a:rPr>
              <a:t>The plan to cater for financial</a:t>
            </a:r>
            <a:r>
              <a:rPr lang="en-US" sz="1200" kern="1200" baseline="0" dirty="0">
                <a:solidFill>
                  <a:schemeClr val="tx1"/>
                </a:solidFill>
                <a:latin typeface="Times New Roman" pitchFamily="18" charset="0"/>
                <a:ea typeface="+mn-ea"/>
                <a:cs typeface="Times New Roman" pitchFamily="18" charset="0"/>
              </a:rPr>
              <a:t> weakness is </a:t>
            </a:r>
            <a:r>
              <a:rPr lang="en-US" sz="1200" kern="1200" dirty="0">
                <a:solidFill>
                  <a:schemeClr val="tx1"/>
                </a:solidFill>
                <a:latin typeface="Times New Roman" pitchFamily="18" charset="0"/>
                <a:ea typeface="+mn-ea"/>
                <a:cs typeface="Times New Roman" pitchFamily="18" charset="0"/>
              </a:rPr>
              <a:t>introducing a medical health care insurance policy joint with the government medical fund so as to cater for the needs of these patients especially on expensive treatment procedures.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Establishing a fund source to enable running of activities without strain also helps. The strategy will involve searching for donors and promoters who can draw in cash to the hospital.</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Being that the hospital is built on a non-profit making basis then donor may be a perfect solution to source finances (Glassman et al., 2017). Therefore, our main strategy will be rallying with donors to provide enough to run the hospital</a:t>
            </a:r>
          </a:p>
          <a:p>
            <a:r>
              <a:rPr lang="en-US" sz="1200" kern="1200" dirty="0">
                <a:solidFill>
                  <a:schemeClr val="tx1"/>
                </a:solidFill>
                <a:latin typeface="+mn-lt"/>
                <a:ea typeface="+mn-ea"/>
                <a:cs typeface="+mn-cs"/>
              </a:rPr>
              <a:t>There are organ and blood requirements and they are provided by organ donors. This strategy will ensure that there is a sustainable platform where organ donors can provide what they wish to the hospital.</a:t>
            </a:r>
            <a:endParaRPr lang="en-US" dirty="0"/>
          </a:p>
        </p:txBody>
      </p:sp>
      <p:sp>
        <p:nvSpPr>
          <p:cNvPr id="4" name="Slide Number Placeholder 3"/>
          <p:cNvSpPr>
            <a:spLocks noGrp="1"/>
          </p:cNvSpPr>
          <p:nvPr>
            <p:ph type="sldNum" sz="quarter" idx="10"/>
          </p:nvPr>
        </p:nvSpPr>
        <p:spPr/>
        <p:txBody>
          <a:bodyPr/>
          <a:lstStyle/>
          <a:p>
            <a:fld id="{D09874C3-1A95-4519-A647-BE1D3D07EC07}"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Times New Roman" pitchFamily="18" charset="0"/>
                <a:ea typeface="+mn-ea"/>
                <a:cs typeface="Times New Roman" pitchFamily="18" charset="0"/>
              </a:rPr>
              <a:t>Utilizing government grants is where the government offers funds to health care providing institutions. Usually the Government funds specific projects as per their development plan (</a:t>
            </a:r>
            <a:r>
              <a:rPr lang="en-US" sz="1200" kern="1200" dirty="0" err="1">
                <a:solidFill>
                  <a:schemeClr val="tx1"/>
                </a:solidFill>
                <a:latin typeface="Times New Roman" pitchFamily="18" charset="0"/>
                <a:ea typeface="+mn-ea"/>
                <a:cs typeface="Times New Roman" pitchFamily="18" charset="0"/>
              </a:rPr>
              <a:t>Lesko</a:t>
            </a:r>
            <a:r>
              <a:rPr lang="en-US" sz="1200" kern="1200" dirty="0">
                <a:solidFill>
                  <a:schemeClr val="tx1"/>
                </a:solidFill>
                <a:latin typeface="Times New Roman" pitchFamily="18" charset="0"/>
                <a:ea typeface="+mn-ea"/>
                <a:cs typeface="Times New Roman" pitchFamily="18" charset="0"/>
              </a:rPr>
              <a:t> &amp; Weiss, 2012). In</a:t>
            </a:r>
            <a:r>
              <a:rPr lang="en-US" sz="1200" kern="1200" baseline="0" dirty="0">
                <a:solidFill>
                  <a:schemeClr val="tx1"/>
                </a:solidFill>
                <a:latin typeface="Times New Roman" pitchFamily="18" charset="0"/>
                <a:ea typeface="+mn-ea"/>
                <a:cs typeface="Times New Roman" pitchFamily="18" charset="0"/>
              </a:rPr>
              <a:t> this</a:t>
            </a:r>
            <a:r>
              <a:rPr lang="en-US" sz="1200" kern="1200" dirty="0">
                <a:solidFill>
                  <a:schemeClr val="tx1"/>
                </a:solidFill>
                <a:latin typeface="Times New Roman" pitchFamily="18" charset="0"/>
                <a:ea typeface="+mn-ea"/>
                <a:cs typeface="Times New Roman" pitchFamily="18" charset="0"/>
              </a:rPr>
              <a:t> case the hospital will be required to formulate various projects that will require funding from the government. Normally the government is mostly interested in projects or ventures are community development based (</a:t>
            </a:r>
            <a:r>
              <a:rPr lang="en-US" sz="1200" kern="1200" dirty="0" err="1">
                <a:solidFill>
                  <a:schemeClr val="tx1"/>
                </a:solidFill>
                <a:latin typeface="Times New Roman" pitchFamily="18" charset="0"/>
                <a:ea typeface="+mn-ea"/>
                <a:cs typeface="Times New Roman" pitchFamily="18" charset="0"/>
              </a:rPr>
              <a:t>Lesko</a:t>
            </a:r>
            <a:r>
              <a:rPr lang="en-US" sz="1200" kern="1200" dirty="0">
                <a:solidFill>
                  <a:schemeClr val="tx1"/>
                </a:solidFill>
                <a:latin typeface="Times New Roman" pitchFamily="18" charset="0"/>
                <a:ea typeface="+mn-ea"/>
                <a:cs typeface="Times New Roman" pitchFamily="18" charset="0"/>
              </a:rPr>
              <a:t> &amp; Weiss, 2012).</a:t>
            </a:r>
          </a:p>
          <a:p>
            <a:r>
              <a:rPr lang="en-US" sz="1200" kern="1200" dirty="0">
                <a:solidFill>
                  <a:schemeClr val="tx1"/>
                </a:solidFill>
                <a:latin typeface="Times New Roman" pitchFamily="18" charset="0"/>
                <a:ea typeface="+mn-ea"/>
                <a:cs typeface="Times New Roman" pitchFamily="18" charset="0"/>
              </a:rPr>
              <a:t>Again, due to funds</a:t>
            </a:r>
            <a:r>
              <a:rPr lang="en-US" sz="1200" kern="1200" baseline="0" dirty="0">
                <a:solidFill>
                  <a:schemeClr val="tx1"/>
                </a:solidFill>
                <a:latin typeface="Times New Roman" pitchFamily="18" charset="0"/>
                <a:ea typeface="+mn-ea"/>
                <a:cs typeface="Times New Roman" pitchFamily="18" charset="0"/>
              </a:rPr>
              <a:t> </a:t>
            </a:r>
            <a:r>
              <a:rPr lang="en-US" sz="1200" kern="1200" dirty="0">
                <a:solidFill>
                  <a:schemeClr val="tx1"/>
                </a:solidFill>
                <a:latin typeface="Times New Roman" pitchFamily="18" charset="0"/>
                <a:ea typeface="+mn-ea"/>
                <a:cs typeface="Times New Roman" pitchFamily="18" charset="0"/>
              </a:rPr>
              <a:t>sensitivity it is crucial to have reporting measures and a stringent compliance to</a:t>
            </a:r>
            <a:r>
              <a:rPr lang="en-US" sz="1200" kern="1200" baseline="0" dirty="0">
                <a:solidFill>
                  <a:schemeClr val="tx1"/>
                </a:solidFill>
                <a:latin typeface="Times New Roman" pitchFamily="18" charset="0"/>
                <a:ea typeface="+mn-ea"/>
                <a:cs typeface="Times New Roman" pitchFamily="18" charset="0"/>
              </a:rPr>
              <a:t> make sure money is appropriately </a:t>
            </a:r>
            <a:r>
              <a:rPr lang="en-US" sz="1200" kern="1200" dirty="0">
                <a:solidFill>
                  <a:schemeClr val="tx1"/>
                </a:solidFill>
                <a:latin typeface="Times New Roman" pitchFamily="18" charset="0"/>
                <a:ea typeface="+mn-ea"/>
                <a:cs typeface="Times New Roman" pitchFamily="18" charset="0"/>
              </a:rPr>
              <a:t>spent.</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err="1">
                <a:solidFill>
                  <a:schemeClr val="tx1"/>
                </a:solidFill>
                <a:latin typeface="Times New Roman" pitchFamily="18" charset="0"/>
                <a:ea typeface="+mn-ea"/>
                <a:cs typeface="Times New Roman" pitchFamily="18" charset="0"/>
              </a:rPr>
              <a:t>Alvessonand</a:t>
            </a:r>
            <a:r>
              <a:rPr lang="en-US" sz="1200" kern="1200" dirty="0">
                <a:solidFill>
                  <a:schemeClr val="tx1"/>
                </a:solidFill>
                <a:latin typeface="Times New Roman" pitchFamily="18" charset="0"/>
                <a:ea typeface="+mn-ea"/>
                <a:cs typeface="Times New Roman" pitchFamily="18" charset="0"/>
              </a:rPr>
              <a:t> &amp;</a:t>
            </a:r>
            <a:r>
              <a:rPr lang="en-US" sz="1200" kern="1200" baseline="0" dirty="0">
                <a:solidFill>
                  <a:schemeClr val="tx1"/>
                </a:solidFill>
                <a:latin typeface="Times New Roman" pitchFamily="18" charset="0"/>
                <a:ea typeface="+mn-ea"/>
                <a:cs typeface="Times New Roman" pitchFamily="18" charset="0"/>
              </a:rPr>
              <a:t> </a:t>
            </a:r>
            <a:r>
              <a:rPr lang="en-US" sz="1200" kern="1200" dirty="0" err="1">
                <a:solidFill>
                  <a:schemeClr val="tx1"/>
                </a:solidFill>
                <a:latin typeface="Times New Roman" pitchFamily="18" charset="0"/>
                <a:ea typeface="+mn-ea"/>
                <a:cs typeface="Times New Roman" pitchFamily="18" charset="0"/>
              </a:rPr>
              <a:t>Sveningsson</a:t>
            </a:r>
            <a:r>
              <a:rPr lang="en-US" sz="1200" kern="1200" dirty="0">
                <a:solidFill>
                  <a:schemeClr val="tx1"/>
                </a:solidFill>
                <a:latin typeface="Times New Roman" pitchFamily="18" charset="0"/>
                <a:ea typeface="+mn-ea"/>
                <a:cs typeface="Times New Roman" pitchFamily="18" charset="0"/>
              </a:rPr>
              <a:t> (2016), a digital record is the best to ensure that there is proper relying and maintenance of individual’s information. Digital tags can be given to clients to help when they are in service quest. Communication and redesigning approaches on various</a:t>
            </a:r>
            <a:r>
              <a:rPr lang="en-US" sz="1200" kern="1200" baseline="0" dirty="0">
                <a:solidFill>
                  <a:schemeClr val="tx1"/>
                </a:solidFill>
                <a:latin typeface="Times New Roman" pitchFamily="18" charset="0"/>
                <a:ea typeface="+mn-ea"/>
                <a:cs typeface="Times New Roman" pitchFamily="18" charset="0"/>
              </a:rPr>
              <a:t> things</a:t>
            </a:r>
            <a:r>
              <a:rPr lang="en-US" sz="1200" kern="1200" dirty="0">
                <a:solidFill>
                  <a:schemeClr val="tx1"/>
                </a:solidFill>
                <a:latin typeface="Times New Roman" pitchFamily="18" charset="0"/>
                <a:ea typeface="+mn-ea"/>
                <a:cs typeface="Times New Roman" pitchFamily="18" charset="0"/>
              </a:rPr>
              <a:t> are ways through which culture change.</a:t>
            </a:r>
            <a:r>
              <a:rPr lang="en-US" sz="1200" kern="1200" baseline="0" dirty="0">
                <a:solidFill>
                  <a:schemeClr val="tx1"/>
                </a:solidFill>
                <a:latin typeface="Times New Roman" pitchFamily="18" charset="0"/>
                <a:ea typeface="+mn-ea"/>
                <a:cs typeface="Times New Roman" pitchFamily="18" charset="0"/>
              </a:rPr>
              <a:t> </a:t>
            </a:r>
            <a:r>
              <a:rPr lang="en-US" sz="1200" kern="1200" dirty="0">
                <a:solidFill>
                  <a:schemeClr val="tx1"/>
                </a:solidFill>
                <a:latin typeface="Times New Roman" pitchFamily="18" charset="0"/>
                <a:ea typeface="+mn-ea"/>
                <a:cs typeface="Times New Roman" pitchFamily="18" charset="0"/>
              </a:rPr>
              <a:t>This strategy will involve awareness improvement changing the way that the community approaches various things in order to ensure that a positive way of life is adopted to achieve health care quality and safety improvement. Awareness</a:t>
            </a:r>
            <a:r>
              <a:rPr lang="en-US" sz="1200" kern="1200" baseline="0" dirty="0">
                <a:solidFill>
                  <a:schemeClr val="tx1"/>
                </a:solidFill>
                <a:latin typeface="Times New Roman" pitchFamily="18" charset="0"/>
                <a:ea typeface="+mn-ea"/>
                <a:cs typeface="Times New Roman" pitchFamily="18" charset="0"/>
              </a:rPr>
              <a:t> may be created through use of modern media like mobile phone, television and radio to reach information.</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Times New Roman" pitchFamily="18" charset="0"/>
                <a:ea typeface="+mn-ea"/>
                <a:cs typeface="Times New Roman" pitchFamily="18" charset="0"/>
              </a:rPr>
              <a:t>Dealing with threats requires most aggressive tactics and strategies</a:t>
            </a:r>
            <a:r>
              <a:rPr lang="en-US" sz="1200" kern="1200" baseline="0" dirty="0">
                <a:solidFill>
                  <a:schemeClr val="tx1"/>
                </a:solidFill>
                <a:latin typeface="Times New Roman" pitchFamily="18" charset="0"/>
                <a:ea typeface="+mn-ea"/>
                <a:cs typeface="Times New Roman" pitchFamily="18" charset="0"/>
              </a:rPr>
              <a:t> </a:t>
            </a:r>
            <a:r>
              <a:rPr lang="en-US" sz="1200" kern="1200" dirty="0">
                <a:solidFill>
                  <a:schemeClr val="tx1"/>
                </a:solidFill>
                <a:latin typeface="Times New Roman" pitchFamily="18" charset="0"/>
                <a:ea typeface="+mn-ea"/>
                <a:cs typeface="Times New Roman" pitchFamily="18" charset="0"/>
              </a:rPr>
              <a:t>(</a:t>
            </a:r>
            <a:r>
              <a:rPr lang="en-US" sz="1200" kern="1200" dirty="0" err="1">
                <a:solidFill>
                  <a:schemeClr val="tx1"/>
                </a:solidFill>
                <a:latin typeface="Times New Roman" pitchFamily="18" charset="0"/>
                <a:ea typeface="+mn-ea"/>
                <a:cs typeface="Times New Roman" pitchFamily="18" charset="0"/>
              </a:rPr>
              <a:t>Breakwell</a:t>
            </a:r>
            <a:r>
              <a:rPr lang="en-US" sz="1200" kern="1200" dirty="0">
                <a:solidFill>
                  <a:schemeClr val="tx1"/>
                </a:solidFill>
                <a:latin typeface="Times New Roman" pitchFamily="18" charset="0"/>
                <a:ea typeface="+mn-ea"/>
                <a:cs typeface="Times New Roman" pitchFamily="18" charset="0"/>
              </a:rPr>
              <a:t>, 2015). The hospital is a non-profit making venture hence will rely on non-profit motivated financial sources.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Times New Roman" pitchFamily="18" charset="0"/>
                <a:ea typeface="+mn-ea"/>
                <a:cs typeface="Times New Roman" pitchFamily="18" charset="0"/>
              </a:rPr>
              <a:t>Secondly, the management should allocate work to employees in transparency throughout the company. It should go ahead throughout the years. Adoption of all these strategies will be ideal in achieving the intended goal of health care quality and safety improvement in the project time span of five to ten years.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latin typeface="Times New Roman" pitchFamily="18" charset="0"/>
                <a:cs typeface="Times New Roman" pitchFamily="18" charset="0"/>
              </a:rPr>
              <a:t>Different leadership skills are suitable for different</a:t>
            </a:r>
            <a:r>
              <a:rPr lang="en-US" baseline="0" dirty="0">
                <a:latin typeface="Times New Roman" pitchFamily="18" charset="0"/>
                <a:cs typeface="Times New Roman" pitchFamily="18" charset="0"/>
              </a:rPr>
              <a:t> situations. First, behavioral theory  involves conditioning ones behavior to respond and adapt to a certain order change. Secondly, contingency theory suggests that there is no one single best way to lead an organization. Instead the best course of action is taken when a situation arises.</a:t>
            </a:r>
          </a:p>
          <a:p>
            <a:r>
              <a:rPr lang="en-US" dirty="0">
                <a:latin typeface="Times New Roman" pitchFamily="18" charset="0"/>
                <a:cs typeface="Times New Roman" pitchFamily="18" charset="0"/>
              </a:rPr>
              <a:t>Thirdly, transformational</a:t>
            </a:r>
            <a:r>
              <a:rPr lang="en-US" baseline="0" dirty="0">
                <a:latin typeface="Times New Roman" pitchFamily="18" charset="0"/>
                <a:cs typeface="Times New Roman" pitchFamily="18" charset="0"/>
              </a:rPr>
              <a:t> leaders will undertake to transform others through inspiring and motivating them in order to help the organization to achieve it’s goals.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latin typeface="Times New Roman" pitchFamily="18" charset="0"/>
                <a:cs typeface="Times New Roman" pitchFamily="18" charset="0"/>
              </a:rPr>
              <a:t>According to </a:t>
            </a:r>
            <a:r>
              <a:rPr lang="en-US" sz="1200" kern="1200" dirty="0" err="1">
                <a:solidFill>
                  <a:schemeClr val="tx1"/>
                </a:solidFill>
                <a:latin typeface="Times New Roman" pitchFamily="18" charset="0"/>
                <a:ea typeface="+mn-ea"/>
                <a:cs typeface="Times New Roman" pitchFamily="18" charset="0"/>
              </a:rPr>
              <a:t>Leibner</a:t>
            </a:r>
            <a:r>
              <a:rPr lang="en-US" sz="1200" kern="1200" baseline="0" dirty="0">
                <a:solidFill>
                  <a:schemeClr val="tx1"/>
                </a:solidFill>
                <a:latin typeface="Times New Roman" pitchFamily="18" charset="0"/>
                <a:ea typeface="+mn-ea"/>
                <a:cs typeface="Times New Roman" pitchFamily="18" charset="0"/>
              </a:rPr>
              <a:t> et al. (</a:t>
            </a:r>
            <a:r>
              <a:rPr lang="en-US" sz="1200" kern="1200" dirty="0">
                <a:solidFill>
                  <a:schemeClr val="tx1"/>
                </a:solidFill>
                <a:latin typeface="Times New Roman" pitchFamily="18" charset="0"/>
                <a:ea typeface="+mn-ea"/>
                <a:cs typeface="Times New Roman" pitchFamily="18" charset="0"/>
              </a:rPr>
              <a:t>2009), i</a:t>
            </a:r>
            <a:r>
              <a:rPr lang="en-US" dirty="0">
                <a:latin typeface="Times New Roman" pitchFamily="18" charset="0"/>
                <a:cs typeface="Times New Roman" pitchFamily="18" charset="0"/>
              </a:rPr>
              <a:t>n</a:t>
            </a:r>
            <a:r>
              <a:rPr lang="en-US" baseline="0" dirty="0">
                <a:latin typeface="Times New Roman" pitchFamily="18" charset="0"/>
                <a:cs typeface="Times New Roman" pitchFamily="18" charset="0"/>
              </a:rPr>
              <a:t> strategy execution, people are the ones who execute the plan. They are the most important in the trio of necessities. The strategy is the guide that helps the people to operate while operations involves carrying out of activities such as gathering and passing of information, maintenance of records and improvement of structures among others.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latin typeface="Times New Roman" pitchFamily="18" charset="0"/>
                <a:cs typeface="Times New Roman" pitchFamily="18" charset="0"/>
              </a:rPr>
              <a:t>There</a:t>
            </a:r>
            <a:r>
              <a:rPr lang="en-US" baseline="0" dirty="0">
                <a:latin typeface="Times New Roman" pitchFamily="18" charset="0"/>
                <a:cs typeface="Times New Roman" pitchFamily="18" charset="0"/>
              </a:rPr>
              <a:t> will be a proper visualization of the strategy to the employees through communication media like journals. There will be an executioner plan on how the strategies will be implemented after which duties will be allocated to various employees to oversee the achievement of the main goal. Consequently, once the duties are allocated then operation can commence as per the planned operational schedule </a:t>
            </a:r>
            <a:r>
              <a:rPr lang="en-US" sz="1200" kern="1200" dirty="0">
                <a:solidFill>
                  <a:schemeClr val="tx1"/>
                </a:solidFill>
                <a:latin typeface="Times New Roman" pitchFamily="18" charset="0"/>
                <a:ea typeface="+mn-ea"/>
                <a:cs typeface="Times New Roman" pitchFamily="18" charset="0"/>
              </a:rPr>
              <a:t>(</a:t>
            </a:r>
            <a:r>
              <a:rPr lang="en-US" sz="1200" kern="1200" dirty="0" err="1">
                <a:solidFill>
                  <a:schemeClr val="tx1"/>
                </a:solidFill>
                <a:latin typeface="Times New Roman" pitchFamily="18" charset="0"/>
                <a:ea typeface="+mn-ea"/>
                <a:cs typeface="Times New Roman" pitchFamily="18" charset="0"/>
              </a:rPr>
              <a:t>Mayers</a:t>
            </a:r>
            <a:r>
              <a:rPr lang="en-US" sz="1200" kern="1200" dirty="0">
                <a:solidFill>
                  <a:schemeClr val="tx1"/>
                </a:solidFill>
                <a:latin typeface="Times New Roman" pitchFamily="18" charset="0"/>
                <a:ea typeface="+mn-ea"/>
                <a:cs typeface="Times New Roman" pitchFamily="18" charset="0"/>
              </a:rPr>
              <a:t>, 2004)</a:t>
            </a:r>
            <a:r>
              <a:rPr lang="en-US" baseline="0" dirty="0">
                <a:latin typeface="Times New Roman" pitchFamily="18" charset="0"/>
                <a:cs typeface="Times New Roman" pitchFamily="18" charset="0"/>
              </a:rPr>
              <a:t>. After the commencement the managers will monitor the progress and supervise their subordinates.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latin typeface="Times New Roman" pitchFamily="18" charset="0"/>
                <a:cs typeface="Times New Roman" pitchFamily="18" charset="0"/>
              </a:rPr>
              <a:t>In</a:t>
            </a:r>
            <a:r>
              <a:rPr lang="en-US" baseline="0" dirty="0">
                <a:latin typeface="Times New Roman" pitchFamily="18" charset="0"/>
                <a:cs typeface="Times New Roman" pitchFamily="18" charset="0"/>
              </a:rPr>
              <a:t> execution of the plan there will need to be a functioning policy that will ensure norms are maintained even as new actions are employed. There also needs clear guidelines to the employees to show what is expected of them and how they are expected to carry themselves throughout. In addition, then the duties should be given accordingly to all employees in the task force. After that then schedules should be will stipulated, providing the timelines for every individual to complete the task that he or she has been allocated.</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a:t>
            </a:r>
            <a:r>
              <a:rPr lang="en-US" baseline="0" dirty="0"/>
              <a:t> hospital will control all activities in the premises in order to establish how various departments are functioning. This will require individuals tasked with implementing various strategies under their operational jurisdiction. Consequently, a special alert control will involve measures that have been formulated within the plan to cope with disaster occurrence or any other unexpected event. Finally, the hospital is bound to have professional surveillance within its premises to monitor and continually safeguard the strategies and help in eliminating hindrances.</a:t>
            </a:r>
            <a:endParaRPr lang="en-US" dirty="0"/>
          </a:p>
        </p:txBody>
      </p:sp>
      <p:sp>
        <p:nvSpPr>
          <p:cNvPr id="4" name="Slide Number Placeholder 3"/>
          <p:cNvSpPr>
            <a:spLocks noGrp="1"/>
          </p:cNvSpPr>
          <p:nvPr>
            <p:ph type="sldNum" sz="quarter" idx="10"/>
          </p:nvPr>
        </p:nvSpPr>
        <p:spPr/>
        <p:txBody>
          <a:bodyPr/>
          <a:lstStyle/>
          <a:p>
            <a:fld id="{D09874C3-1A95-4519-A647-BE1D3D07EC07}" type="slidenum">
              <a:rPr lang="en-US" smtClean="0"/>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itchFamily="18" charset="0"/>
                <a:cs typeface="Times New Roman" pitchFamily="18" charset="0"/>
              </a:rPr>
              <a:t>Benchmarking will involve checking whether the hospital is still on the right course of achieving the desired goal. Having too many priorities is definitely problematic since focusing on a single one may</a:t>
            </a:r>
            <a:r>
              <a:rPr lang="en-US" baseline="0" dirty="0">
                <a:latin typeface="Times New Roman" pitchFamily="18" charset="0"/>
                <a:cs typeface="Times New Roman" pitchFamily="18" charset="0"/>
              </a:rPr>
              <a:t> mean paying divided attention. In addition, collecting and analyzing data plays a major role in indicating performance (</a:t>
            </a:r>
            <a:r>
              <a:rPr lang="en-US" sz="1200" kern="1200" dirty="0" err="1">
                <a:solidFill>
                  <a:schemeClr val="tx1"/>
                </a:solidFill>
                <a:latin typeface="Times New Roman" pitchFamily="18" charset="0"/>
                <a:ea typeface="+mn-ea"/>
                <a:cs typeface="Times New Roman" pitchFamily="18" charset="0"/>
              </a:rPr>
              <a:t>Mayers</a:t>
            </a:r>
            <a:r>
              <a:rPr lang="en-US" sz="1200" kern="1200" dirty="0">
                <a:solidFill>
                  <a:schemeClr val="tx1"/>
                </a:solidFill>
                <a:latin typeface="Times New Roman" pitchFamily="18" charset="0"/>
                <a:ea typeface="+mn-ea"/>
                <a:cs typeface="Times New Roman" pitchFamily="18" charset="0"/>
              </a:rPr>
              <a:t>,</a:t>
            </a:r>
            <a:r>
              <a:rPr lang="en-US" sz="1200" kern="1200" baseline="0" dirty="0">
                <a:solidFill>
                  <a:schemeClr val="tx1"/>
                </a:solidFill>
                <a:latin typeface="Times New Roman" pitchFamily="18" charset="0"/>
                <a:ea typeface="+mn-ea"/>
                <a:cs typeface="Times New Roman" pitchFamily="18" charset="0"/>
              </a:rPr>
              <a:t> </a:t>
            </a:r>
            <a:r>
              <a:rPr lang="en-US" sz="1200" kern="1200" dirty="0">
                <a:solidFill>
                  <a:schemeClr val="tx1"/>
                </a:solidFill>
                <a:latin typeface="Times New Roman" pitchFamily="18" charset="0"/>
                <a:ea typeface="+mn-ea"/>
                <a:cs typeface="Times New Roman" pitchFamily="18" charset="0"/>
              </a:rPr>
              <a:t>2004)</a:t>
            </a:r>
            <a:r>
              <a:rPr lang="en-US" baseline="0" dirty="0">
                <a:latin typeface="Times New Roman" pitchFamily="18" charset="0"/>
                <a:cs typeface="Times New Roman" pitchFamily="18" charset="0"/>
              </a:rPr>
              <a:t>. Operating data needs to be procured at certain time intervals like  after two weeks. The staff is expected to be gathering periodically during operational hours to table progress. Finally, evaluating the strategy will involve discussions with the execution team to evaluate the progress and needs of the plan.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09874C3-1A95-4519-A647-BE1D3D07EC07}" type="slidenum">
              <a:rPr lang="en-US" smtClean="0"/>
              <a:pPr/>
              <a:t>16</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46EAE875-66F9-4301-8574-B6757CA65357}" type="datetimeFigureOut">
              <a:rPr lang="en-US" smtClean="0"/>
              <a:pPr/>
              <a:t>2/5/19</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2391577F-9F6A-4E19-A5D2-B163BDC90E82}" type="slidenum">
              <a:rPr lang="en-US" smtClean="0"/>
              <a:pPr/>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6EAE875-66F9-4301-8574-B6757CA65357}" type="datetimeFigureOut">
              <a:rPr lang="en-US" smtClean="0"/>
              <a:pPr/>
              <a:t>2/5/19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46EAE875-66F9-4301-8574-B6757CA65357}" type="datetimeFigureOut">
              <a:rPr lang="en-US" smtClean="0"/>
              <a:pPr/>
              <a:t>2/5/19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924800" y="6416675"/>
            <a:ext cx="762000" cy="365125"/>
          </a:xfrm>
        </p:spPr>
        <p:txBody>
          <a:bodyPr/>
          <a:lstStyle/>
          <a:p>
            <a:fld id="{2391577F-9F6A-4E19-A5D2-B163BDC90E82}"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6EAE875-66F9-4301-8574-B6757CA65357}" type="datetimeFigureOut">
              <a:rPr lang="en-US" smtClean="0"/>
              <a:pPr/>
              <a:t>2/5/19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46EAE875-66F9-4301-8574-B6757CA65357}" type="datetimeFigureOut">
              <a:rPr lang="en-US" smtClean="0"/>
              <a:pPr/>
              <a:t>2/5/19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46EAE875-66F9-4301-8574-B6757CA65357}" type="datetimeFigureOut">
              <a:rPr lang="en-US" smtClean="0"/>
              <a:pPr/>
              <a:t>2/5/19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EAE875-66F9-4301-8574-B6757CA65357}" type="datetimeFigureOut">
              <a:rPr lang="en-US" smtClean="0"/>
              <a:pPr/>
              <a:t>2/5/19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6EAE875-66F9-4301-8574-B6757CA65357}" type="datetimeFigureOut">
              <a:rPr lang="en-US" smtClean="0"/>
              <a:pPr/>
              <a:t>2/5/19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a:solidFill>
                  <a:schemeClr val="lt1"/>
                </a:solidFill>
                <a:latin typeface="+mn-lt"/>
                <a:ea typeface="+mn-ea"/>
                <a:cs typeface="+mn-cs"/>
              </a:rPr>
              <a:t>Click icon to add picture</a:t>
            </a: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46EAE875-66F9-4301-8574-B6757CA65357}" type="datetimeFigureOut">
              <a:rPr lang="en-US" smtClean="0"/>
              <a:pPr/>
              <a:t>2/5/19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6EAE875-66F9-4301-8574-B6757CA65357}" type="datetimeFigureOut">
              <a:rPr lang="en-US" smtClean="0"/>
              <a:pPr/>
              <a:t>2/5/19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6EAE875-66F9-4301-8574-B6757CA65357}" type="datetimeFigureOut">
              <a:rPr lang="en-US" smtClean="0"/>
              <a:pPr/>
              <a:t>2/5/19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391577F-9F6A-4E19-A5D2-B163BDC90E82}"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46EAE875-66F9-4301-8574-B6757CA65357}" type="datetimeFigureOut">
              <a:rPr lang="en-US" smtClean="0"/>
              <a:pPr/>
              <a:t>2/5/19</a:t>
            </a:fld>
            <a:endParaRPr lang="en-US" dirty="0"/>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2391577F-9F6A-4E19-A5D2-B163BDC90E82}"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1066800"/>
            <a:ext cx="7696200" cy="1295400"/>
          </a:xfrm>
        </p:spPr>
        <p:txBody>
          <a:bodyPr/>
          <a:lstStyle/>
          <a:p>
            <a:r>
              <a:rPr lang="en-US" dirty="0">
                <a:latin typeface="Times New Roman" pitchFamily="18" charset="0"/>
                <a:cs typeface="Times New Roman" pitchFamily="18" charset="0"/>
              </a:rPr>
              <a:t>Strategic plan</a:t>
            </a:r>
          </a:p>
        </p:txBody>
      </p:sp>
      <p:sp>
        <p:nvSpPr>
          <p:cNvPr id="3" name="Subtitle 2"/>
          <p:cNvSpPr>
            <a:spLocks noGrp="1"/>
          </p:cNvSpPr>
          <p:nvPr>
            <p:ph type="subTitle" idx="1"/>
          </p:nvPr>
        </p:nvSpPr>
        <p:spPr>
          <a:xfrm>
            <a:off x="1371600" y="2590800"/>
            <a:ext cx="6400800" cy="2493498"/>
          </a:xfrm>
        </p:spPr>
        <p:txBody>
          <a:bodyPr>
            <a:normAutofit fontScale="55000" lnSpcReduction="20000"/>
          </a:bodyPr>
          <a:lstStyle/>
          <a:p>
            <a:pPr>
              <a:lnSpc>
                <a:spcPct val="220000"/>
              </a:lnSpc>
            </a:pPr>
            <a:endParaRPr lang="en-US" dirty="0">
              <a:latin typeface="Times New Roman" pitchFamily="18" charset="0"/>
              <a:cs typeface="Times New Roman" pitchFamily="18" charset="0"/>
            </a:endParaRPr>
          </a:p>
          <a:p>
            <a:pPr>
              <a:lnSpc>
                <a:spcPct val="220000"/>
              </a:lnSpc>
            </a:pPr>
            <a:r>
              <a:rPr lang="en-US" dirty="0">
                <a:latin typeface="Times New Roman" pitchFamily="18" charset="0"/>
                <a:cs typeface="Times New Roman" pitchFamily="18" charset="0"/>
              </a:rPr>
              <a:t>Leadership  Management Nurse Executive </a:t>
            </a:r>
          </a:p>
          <a:p>
            <a:pPr>
              <a:lnSpc>
                <a:spcPct val="220000"/>
              </a:lnSpc>
            </a:pPr>
            <a:r>
              <a:rPr lang="en-US" dirty="0">
                <a:latin typeface="Times New Roman" pitchFamily="18" charset="0"/>
                <a:cs typeface="Times New Roman" pitchFamily="18" charset="0"/>
              </a:rPr>
              <a:t>MSN-FP6210</a:t>
            </a:r>
          </a:p>
          <a:p>
            <a:pPr>
              <a:lnSpc>
                <a:spcPct val="220000"/>
              </a:lnSpc>
            </a:pPr>
            <a:endParaRPr lang="en-US" dirty="0">
              <a:latin typeface="Times New Roman" pitchFamily="18" charset="0"/>
              <a:cs typeface="Times New Roman" pitchFamily="18" charset="0"/>
            </a:endParaRPr>
          </a:p>
          <a:p>
            <a:pPr>
              <a:lnSpc>
                <a:spcPct val="220000"/>
              </a:lnSpc>
            </a:pPr>
            <a:r>
              <a:rPr lang="en-US" dirty="0">
                <a:latin typeface="Times New Roman" pitchFamily="18" charset="0"/>
                <a:cs typeface="Times New Roman" pitchFamily="18" charset="0"/>
              </a:rPr>
              <a:t>February 3,2018</a:t>
            </a:r>
          </a:p>
        </p:txBody>
      </p:sp>
    </p:spTree>
    <p:extLst>
      <p:ext uri="{BB962C8B-B14F-4D97-AF65-F5344CB8AC3E}">
        <p14:creationId xmlns:p14="http://schemas.microsoft.com/office/powerpoint/2010/main" val="1848963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8229600" cy="1752600"/>
          </a:xfrm>
        </p:spPr>
        <p:txBody>
          <a:bodyPr/>
          <a:lstStyle/>
          <a:p>
            <a:r>
              <a:rPr lang="en-US" dirty="0">
                <a:latin typeface="Times New Roman" pitchFamily="18" charset="0"/>
                <a:cs typeface="Times New Roman" pitchFamily="18" charset="0"/>
              </a:rPr>
              <a:t>HEALTH CARE AND SAFETY IMPROVEMENT</a:t>
            </a:r>
          </a:p>
        </p:txBody>
      </p:sp>
      <p:sp>
        <p:nvSpPr>
          <p:cNvPr id="3" name="Subtitle 2"/>
          <p:cNvSpPr>
            <a:spLocks noGrp="1"/>
          </p:cNvSpPr>
          <p:nvPr>
            <p:ph type="subTitle" idx="1"/>
          </p:nvPr>
        </p:nvSpPr>
        <p:spPr>
          <a:xfrm>
            <a:off x="304800" y="2286000"/>
            <a:ext cx="8305800" cy="4267200"/>
          </a:xfrm>
        </p:spPr>
        <p:txBody>
          <a:bodyPr>
            <a:normAutofit fontScale="92500" lnSpcReduction="20000"/>
          </a:bodyPr>
          <a:lstStyle/>
          <a:p>
            <a:pPr marL="457200" indent="-457200" algn="l">
              <a:lnSpc>
                <a:spcPct val="150000"/>
              </a:lnSpc>
              <a:buFont typeface="Wingdings" pitchFamily="2" charset="2"/>
              <a:buChar char="Ø"/>
            </a:pPr>
            <a:r>
              <a:rPr lang="en-US" dirty="0">
                <a:latin typeface="Times New Roman" pitchFamily="18" charset="0"/>
                <a:cs typeface="Times New Roman" pitchFamily="18" charset="0"/>
              </a:rPr>
              <a:t>The hospital management is coming up with an improvement plan. </a:t>
            </a:r>
          </a:p>
          <a:p>
            <a:pPr marL="457200" indent="-457200" algn="l">
              <a:lnSpc>
                <a:spcPct val="150000"/>
              </a:lnSpc>
              <a:buFont typeface="Wingdings" pitchFamily="2" charset="2"/>
              <a:buChar char="Ø"/>
            </a:pPr>
            <a:r>
              <a:rPr lang="en-US" dirty="0">
                <a:latin typeface="Times New Roman" pitchFamily="18" charset="0"/>
                <a:cs typeface="Times New Roman" pitchFamily="18" charset="0"/>
              </a:rPr>
              <a:t>The plan will employ strategies to ensure positive outcomes.</a:t>
            </a:r>
          </a:p>
          <a:p>
            <a:pPr marL="457200" indent="-457200" algn="l">
              <a:lnSpc>
                <a:spcPct val="150000"/>
              </a:lnSpc>
              <a:buFont typeface="Wingdings" pitchFamily="2" charset="2"/>
              <a:buChar char="Ø"/>
            </a:pPr>
            <a:r>
              <a:rPr lang="en-US" dirty="0">
                <a:latin typeface="Times New Roman" pitchFamily="18" charset="0"/>
                <a:cs typeface="Times New Roman" pitchFamily="18" charset="0"/>
              </a:rPr>
              <a:t>Improvement will enhance the hospital’s status.</a:t>
            </a:r>
          </a:p>
          <a:p>
            <a:pPr marL="457200" indent="-457200" algn="l">
              <a:lnSpc>
                <a:spcPct val="150000"/>
              </a:lnSpc>
              <a:buFont typeface="Wingdings" pitchFamily="2" charset="2"/>
              <a:buChar char="Ø"/>
            </a:pPr>
            <a:r>
              <a:rPr lang="en-US" dirty="0">
                <a:latin typeface="Times New Roman" pitchFamily="18" charset="0"/>
                <a:cs typeface="Times New Roman" pitchFamily="18" charset="0"/>
              </a:rPr>
              <a:t>Improvements will cut across the board</a:t>
            </a:r>
          </a:p>
          <a:p>
            <a:pPr marL="457200" indent="-457200" algn="l">
              <a:lnSpc>
                <a:spcPct val="150000"/>
              </a:lnSpc>
              <a:buFont typeface="Wingdings" pitchFamily="2" charset="2"/>
              <a:buChar char="Ø"/>
            </a:pPr>
            <a:r>
              <a:rPr lang="en-US" dirty="0">
                <a:latin typeface="Times New Roman" pitchFamily="18" charset="0"/>
                <a:cs typeface="Times New Roman" pitchFamily="18" charset="0"/>
              </a:rPr>
              <a:t>Improvements will mainly cover a change in culture</a:t>
            </a:r>
          </a:p>
          <a:p>
            <a:pPr marL="457200" indent="-457200" algn="l">
              <a:lnSpc>
                <a:spcPct val="150000"/>
              </a:lnSpc>
              <a:buFont typeface="Wingdings" pitchFamily="2" charset="2"/>
              <a:buChar char="Ø"/>
            </a:pP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itchFamily="18" charset="0"/>
                <a:cs typeface="Times New Roman" pitchFamily="18" charset="0"/>
              </a:rPr>
              <a:t>GOALS</a:t>
            </a:r>
          </a:p>
        </p:txBody>
      </p:sp>
      <p:sp>
        <p:nvSpPr>
          <p:cNvPr id="3" name="Content Placeholder 2"/>
          <p:cNvSpPr>
            <a:spLocks noGrp="1"/>
          </p:cNvSpPr>
          <p:nvPr>
            <p:ph idx="1"/>
          </p:nvPr>
        </p:nvSpPr>
        <p:spPr/>
        <p:txBody>
          <a:bodyPr>
            <a:normAutofit lnSpcReduction="10000"/>
          </a:bodyPr>
          <a:lstStyle/>
          <a:p>
            <a:pPr marL="137160" indent="0">
              <a:buNone/>
            </a:pPr>
            <a:r>
              <a:rPr lang="en-US" dirty="0">
                <a:latin typeface="Times New Roman" pitchFamily="18" charset="0"/>
                <a:cs typeface="Times New Roman" pitchFamily="18" charset="0"/>
              </a:rPr>
              <a:t>This strategic plan aims at:</a:t>
            </a:r>
          </a:p>
          <a:p>
            <a:pPr>
              <a:lnSpc>
                <a:spcPct val="150000"/>
              </a:lnSpc>
              <a:buFont typeface="Wingdings" pitchFamily="2" charset="2"/>
              <a:buChar char="Ø"/>
            </a:pPr>
            <a:r>
              <a:rPr lang="en-US" dirty="0">
                <a:latin typeface="Times New Roman" pitchFamily="18" charset="0"/>
                <a:cs typeface="Times New Roman" pitchFamily="18" charset="0"/>
              </a:rPr>
              <a:t>Providing better health care services.</a:t>
            </a:r>
          </a:p>
          <a:p>
            <a:pPr>
              <a:lnSpc>
                <a:spcPct val="150000"/>
              </a:lnSpc>
              <a:buFont typeface="Wingdings" pitchFamily="2" charset="2"/>
              <a:buChar char="Ø"/>
            </a:pPr>
            <a:r>
              <a:rPr lang="en-US" dirty="0">
                <a:latin typeface="Times New Roman" pitchFamily="18" charset="0"/>
                <a:cs typeface="Times New Roman" pitchFamily="18" charset="0"/>
              </a:rPr>
              <a:t>Reducing unsafe health practices.</a:t>
            </a:r>
          </a:p>
          <a:p>
            <a:pPr>
              <a:lnSpc>
                <a:spcPct val="150000"/>
              </a:lnSpc>
              <a:buFont typeface="Wingdings" pitchFamily="2" charset="2"/>
              <a:buChar char="Ø"/>
            </a:pPr>
            <a:r>
              <a:rPr lang="en-US" dirty="0">
                <a:latin typeface="Times New Roman" pitchFamily="18" charset="0"/>
                <a:cs typeface="Times New Roman" pitchFamily="18" charset="0"/>
              </a:rPr>
              <a:t>Helping the hospital become stable. </a:t>
            </a:r>
          </a:p>
          <a:p>
            <a:pPr>
              <a:lnSpc>
                <a:spcPct val="150000"/>
              </a:lnSpc>
              <a:buFont typeface="Wingdings" pitchFamily="2" charset="2"/>
              <a:buChar char="Ø"/>
            </a:pPr>
            <a:r>
              <a:rPr lang="en-US" dirty="0">
                <a:latin typeface="Times New Roman" pitchFamily="18" charset="0"/>
                <a:cs typeface="Times New Roman" pitchFamily="18" charset="0"/>
              </a:rPr>
              <a:t>Improving reliability in health services provision.</a:t>
            </a:r>
          </a:p>
          <a:p>
            <a:pPr>
              <a:lnSpc>
                <a:spcPct val="150000"/>
              </a:lnSpc>
              <a:buFont typeface="Wingdings" pitchFamily="2" charset="2"/>
              <a:buChar char="Ø"/>
            </a:pPr>
            <a:r>
              <a:rPr lang="en-US" dirty="0">
                <a:latin typeface="Times New Roman" pitchFamily="18" charset="0"/>
                <a:cs typeface="Times New Roman" pitchFamily="18" charset="0"/>
              </a:rPr>
              <a:t>Attain continuous flow of funds </a:t>
            </a:r>
          </a:p>
          <a:p>
            <a:pPr>
              <a:lnSpc>
                <a:spcPct val="150000"/>
              </a:lnSpc>
              <a:buFont typeface="Wingdings" pitchFamily="2" charset="2"/>
              <a:buChar char="Ø"/>
            </a:pPr>
            <a:r>
              <a:rPr lang="en-US" dirty="0">
                <a:latin typeface="Times New Roman" pitchFamily="18" charset="0"/>
                <a:cs typeface="Times New Roman" pitchFamily="18" charset="0"/>
              </a:rPr>
              <a:t>Increase the number of patients being served </a:t>
            </a:r>
          </a:p>
          <a:p>
            <a:pPr>
              <a:lnSpc>
                <a:spcPct val="150000"/>
              </a:lnSpc>
              <a:buFont typeface="Wingdings" pitchFamily="2" charset="2"/>
              <a:buChar char="Ø"/>
            </a:pP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063034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52400"/>
            <a:ext cx="8229600" cy="1828800"/>
          </a:xfrm>
        </p:spPr>
        <p:txBody>
          <a:bodyPr/>
          <a:lstStyle/>
          <a:p>
            <a:r>
              <a:rPr lang="en-US" dirty="0">
                <a:latin typeface="Times New Roman" pitchFamily="18" charset="0"/>
                <a:cs typeface="Times New Roman" pitchFamily="18" charset="0"/>
              </a:rPr>
              <a:t>Plan strategies</a:t>
            </a:r>
          </a:p>
        </p:txBody>
      </p:sp>
      <p:sp>
        <p:nvSpPr>
          <p:cNvPr id="3" name="Subtitle 2"/>
          <p:cNvSpPr>
            <a:spLocks noGrp="1"/>
          </p:cNvSpPr>
          <p:nvPr>
            <p:ph type="subTitle" idx="1"/>
          </p:nvPr>
        </p:nvSpPr>
        <p:spPr>
          <a:xfrm>
            <a:off x="381000" y="2286000"/>
            <a:ext cx="8305800" cy="4191000"/>
          </a:xfrm>
        </p:spPr>
        <p:txBody>
          <a:bodyPr>
            <a:normAutofit fontScale="77500" lnSpcReduction="20000"/>
          </a:bodyPr>
          <a:lstStyle/>
          <a:p>
            <a:pPr marL="457200" indent="-457200" algn="l">
              <a:lnSpc>
                <a:spcPct val="150000"/>
              </a:lnSpc>
              <a:buFont typeface="Wingdings" pitchFamily="2" charset="2"/>
              <a:buChar char="Ø"/>
            </a:pPr>
            <a:r>
              <a:rPr lang="en-US" dirty="0">
                <a:latin typeface="Times New Roman" pitchFamily="18" charset="0"/>
                <a:cs typeface="Times New Roman" pitchFamily="18" charset="0"/>
              </a:rPr>
              <a:t>The major strategy to be applied is the SWOT analysis.</a:t>
            </a:r>
          </a:p>
          <a:p>
            <a:pPr marL="457200" indent="-457200" algn="l">
              <a:lnSpc>
                <a:spcPct val="150000"/>
              </a:lnSpc>
              <a:buFont typeface="Wingdings" pitchFamily="2" charset="2"/>
              <a:buChar char="Ø"/>
            </a:pPr>
            <a:r>
              <a:rPr lang="en-US" dirty="0">
                <a:latin typeface="Times New Roman" pitchFamily="18" charset="0"/>
                <a:cs typeface="Times New Roman" pitchFamily="18" charset="0"/>
              </a:rPr>
              <a:t>This system analyses the hospital’s internal;</a:t>
            </a:r>
          </a:p>
          <a:p>
            <a:pPr algn="l">
              <a:lnSpc>
                <a:spcPct val="150000"/>
              </a:lnSpc>
            </a:pPr>
            <a:r>
              <a:rPr lang="en-US" dirty="0">
                <a:latin typeface="Times New Roman" pitchFamily="18" charset="0"/>
                <a:cs typeface="Times New Roman" pitchFamily="18" charset="0"/>
              </a:rPr>
              <a:t>			Strengths,</a:t>
            </a:r>
          </a:p>
          <a:p>
            <a:pPr algn="l">
              <a:lnSpc>
                <a:spcPct val="150000"/>
              </a:lnSpc>
            </a:pPr>
            <a:r>
              <a:rPr lang="en-US" dirty="0">
                <a:latin typeface="Times New Roman" pitchFamily="18" charset="0"/>
                <a:cs typeface="Times New Roman" pitchFamily="18" charset="0"/>
              </a:rPr>
              <a:t>			Weaknesses,</a:t>
            </a:r>
          </a:p>
          <a:p>
            <a:pPr algn="l">
              <a:lnSpc>
                <a:spcPct val="150000"/>
              </a:lnSpc>
            </a:pPr>
            <a:r>
              <a:rPr lang="en-US" dirty="0">
                <a:latin typeface="Times New Roman" pitchFamily="18" charset="0"/>
                <a:cs typeface="Times New Roman" pitchFamily="18" charset="0"/>
              </a:rPr>
              <a:t>			Opportunities and</a:t>
            </a:r>
          </a:p>
          <a:p>
            <a:pPr algn="l">
              <a:lnSpc>
                <a:spcPct val="150000"/>
              </a:lnSpc>
            </a:pPr>
            <a:r>
              <a:rPr lang="en-US" dirty="0">
                <a:latin typeface="Times New Roman" pitchFamily="18" charset="0"/>
                <a:cs typeface="Times New Roman" pitchFamily="18" charset="0"/>
              </a:rPr>
              <a:t>			Threats .</a:t>
            </a:r>
          </a:p>
          <a:p>
            <a:pPr algn="l">
              <a:lnSpc>
                <a:spcPct val="150000"/>
              </a:lnSpc>
            </a:pPr>
            <a:r>
              <a:rPr lang="en-US" dirty="0">
                <a:latin typeface="Times New Roman" pitchFamily="18" charset="0"/>
                <a:cs typeface="Times New Roman" pitchFamily="18" charset="0"/>
              </a:rPr>
              <a:t>Strengths and weaknesses are internal issues</a:t>
            </a:r>
          </a:p>
          <a:p>
            <a:pPr algn="l">
              <a:lnSpc>
                <a:spcPct val="150000"/>
              </a:lnSpc>
            </a:pPr>
            <a:r>
              <a:rPr lang="en-US" dirty="0">
                <a:latin typeface="Times New Roman" pitchFamily="18" charset="0"/>
                <a:cs typeface="Times New Roman" pitchFamily="18" charset="0"/>
              </a:rPr>
              <a:t>Threats and opportunities are external to the hospital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52400"/>
            <a:ext cx="8229600" cy="1524000"/>
          </a:xfrm>
        </p:spPr>
        <p:txBody>
          <a:bodyPr/>
          <a:lstStyle/>
          <a:p>
            <a:r>
              <a:rPr lang="en-US" dirty="0">
                <a:latin typeface="Times New Roman" pitchFamily="18" charset="0"/>
                <a:cs typeface="Times New Roman" pitchFamily="18" charset="0"/>
              </a:rPr>
              <a:t>strengths</a:t>
            </a:r>
          </a:p>
        </p:txBody>
      </p:sp>
      <p:sp>
        <p:nvSpPr>
          <p:cNvPr id="3" name="Subtitle 2"/>
          <p:cNvSpPr>
            <a:spLocks noGrp="1"/>
          </p:cNvSpPr>
          <p:nvPr>
            <p:ph type="subTitle" idx="1"/>
          </p:nvPr>
        </p:nvSpPr>
        <p:spPr>
          <a:xfrm>
            <a:off x="381000" y="2286000"/>
            <a:ext cx="8382000" cy="3505200"/>
          </a:xfrm>
        </p:spPr>
        <p:txBody>
          <a:bodyPr>
            <a:normAutofit fontScale="55000" lnSpcReduction="20000"/>
          </a:bodyPr>
          <a:lstStyle/>
          <a:p>
            <a:pPr algn="l">
              <a:lnSpc>
                <a:spcPct val="200000"/>
              </a:lnSpc>
              <a:buFont typeface="Wingdings" pitchFamily="2" charset="2"/>
              <a:buChar char="Ø"/>
            </a:pPr>
            <a:r>
              <a:rPr lang="en-US" dirty="0">
                <a:latin typeface="Times New Roman" pitchFamily="18" charset="0"/>
                <a:cs typeface="Times New Roman" pitchFamily="18" charset="0"/>
              </a:rPr>
              <a:t> A strong cohesion and team work.</a:t>
            </a:r>
          </a:p>
          <a:p>
            <a:pPr algn="l">
              <a:lnSpc>
                <a:spcPct val="200000"/>
              </a:lnSpc>
              <a:buFont typeface="Wingdings" pitchFamily="2" charset="2"/>
              <a:buChar char="Ø"/>
            </a:pPr>
            <a:r>
              <a:rPr lang="en-US" dirty="0">
                <a:latin typeface="Times New Roman" pitchFamily="18" charset="0"/>
                <a:cs typeface="Times New Roman" pitchFamily="18" charset="0"/>
              </a:rPr>
              <a:t> High commitment levels.</a:t>
            </a:r>
          </a:p>
          <a:p>
            <a:pPr algn="l">
              <a:lnSpc>
                <a:spcPct val="200000"/>
              </a:lnSpc>
              <a:buFont typeface="Wingdings" pitchFamily="2" charset="2"/>
              <a:buChar char="Ø"/>
            </a:pPr>
            <a:r>
              <a:rPr lang="en-US" dirty="0">
                <a:latin typeface="Times New Roman" pitchFamily="18" charset="0"/>
                <a:cs typeface="Times New Roman" pitchFamily="18" charset="0"/>
              </a:rPr>
              <a:t> Quality staff.</a:t>
            </a:r>
          </a:p>
          <a:p>
            <a:pPr algn="l">
              <a:lnSpc>
                <a:spcPct val="200000"/>
              </a:lnSpc>
              <a:buFont typeface="Wingdings" pitchFamily="2" charset="2"/>
              <a:buChar char="Ø"/>
            </a:pPr>
            <a:r>
              <a:rPr lang="en-US" dirty="0">
                <a:latin typeface="Times New Roman" pitchFamily="18" charset="0"/>
                <a:cs typeface="Times New Roman" pitchFamily="18" charset="0"/>
              </a:rPr>
              <a:t>Staff that are self-driven on their job</a:t>
            </a:r>
          </a:p>
          <a:p>
            <a:pPr algn="l">
              <a:lnSpc>
                <a:spcPct val="200000"/>
              </a:lnSpc>
              <a:buFont typeface="Wingdings" pitchFamily="2" charset="2"/>
              <a:buChar char="Ø"/>
            </a:pPr>
            <a:r>
              <a:rPr lang="en-US" dirty="0">
                <a:latin typeface="Times New Roman" pitchFamily="18" charset="0"/>
                <a:cs typeface="Times New Roman" pitchFamily="18" charset="0"/>
              </a:rPr>
              <a:t>Young and energetic nurses who present a bright future</a:t>
            </a:r>
          </a:p>
          <a:p>
            <a:pPr algn="l">
              <a:lnSpc>
                <a:spcPct val="200000"/>
              </a:lnSpc>
              <a:buFont typeface="Wingdings" pitchFamily="2" charset="2"/>
              <a:buChar char="Ø"/>
            </a:pPr>
            <a:r>
              <a:rPr lang="en-US" dirty="0">
                <a:latin typeface="Times New Roman" pitchFamily="18" charset="0"/>
                <a:cs typeface="Times New Roman" pitchFamily="18" charset="0"/>
              </a:rPr>
              <a:t>A good communication network among different stakeholders </a:t>
            </a:r>
          </a:p>
          <a:p>
            <a:pPr algn="l">
              <a:lnSpc>
                <a:spcPct val="200000"/>
              </a:lnSpc>
              <a:buFont typeface="Wingdings" pitchFamily="2" charset="2"/>
              <a:buChar char="Ø"/>
            </a:pPr>
            <a:r>
              <a:rPr lang="en-US" dirty="0">
                <a:latin typeface="Times New Roman" pitchFamily="18" charset="0"/>
                <a:cs typeface="Times New Roman" pitchFamily="18" charset="0"/>
              </a:rPr>
              <a:t>Futuristic organizational plans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304800"/>
            <a:ext cx="8229600" cy="1828800"/>
          </a:xfrm>
        </p:spPr>
        <p:txBody>
          <a:bodyPr/>
          <a:lstStyle/>
          <a:p>
            <a:r>
              <a:rPr lang="en-US" dirty="0">
                <a:latin typeface="Times New Roman" pitchFamily="18" charset="0"/>
                <a:cs typeface="Times New Roman" pitchFamily="18" charset="0"/>
              </a:rPr>
              <a:t>weaknesses</a:t>
            </a:r>
          </a:p>
        </p:txBody>
      </p:sp>
      <p:sp>
        <p:nvSpPr>
          <p:cNvPr id="3" name="Subtitle 2"/>
          <p:cNvSpPr>
            <a:spLocks noGrp="1"/>
          </p:cNvSpPr>
          <p:nvPr>
            <p:ph type="subTitle" idx="1"/>
          </p:nvPr>
        </p:nvSpPr>
        <p:spPr>
          <a:xfrm>
            <a:off x="457200" y="2514600"/>
            <a:ext cx="8382000" cy="3962400"/>
          </a:xfrm>
        </p:spPr>
        <p:txBody>
          <a:bodyPr>
            <a:normAutofit fontScale="77500" lnSpcReduction="20000"/>
          </a:bodyPr>
          <a:lstStyle/>
          <a:p>
            <a:pPr marL="457200" indent="-457200" algn="l">
              <a:lnSpc>
                <a:spcPct val="200000"/>
              </a:lnSpc>
              <a:buFont typeface="Wingdings" pitchFamily="2" charset="2"/>
              <a:buChar char="Ø"/>
            </a:pPr>
            <a:r>
              <a:rPr lang="en-US" dirty="0">
                <a:latin typeface="Times New Roman" pitchFamily="18" charset="0"/>
                <a:cs typeface="Times New Roman" pitchFamily="18" charset="0"/>
              </a:rPr>
              <a:t>There is poor patient experience on care and safety.</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Minimal involvement and recruitment of young proteges.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Strained financial resources.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Unstable sources of funding</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Poor communication skills </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Weak or no insurance policies for the patients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381000"/>
            <a:ext cx="8229600" cy="1828800"/>
          </a:xfrm>
        </p:spPr>
        <p:txBody>
          <a:bodyPr/>
          <a:lstStyle/>
          <a:p>
            <a:r>
              <a:rPr lang="en-US" dirty="0">
                <a:latin typeface="Times New Roman" pitchFamily="18" charset="0"/>
                <a:cs typeface="Times New Roman" pitchFamily="18" charset="0"/>
              </a:rPr>
              <a:t>Strategies to feed the requirements</a:t>
            </a:r>
          </a:p>
        </p:txBody>
      </p:sp>
      <p:sp>
        <p:nvSpPr>
          <p:cNvPr id="3" name="Subtitle 2"/>
          <p:cNvSpPr>
            <a:spLocks noGrp="1"/>
          </p:cNvSpPr>
          <p:nvPr>
            <p:ph type="subTitle" idx="1"/>
          </p:nvPr>
        </p:nvSpPr>
        <p:spPr>
          <a:xfrm>
            <a:off x="762000" y="2438400"/>
            <a:ext cx="7848600" cy="3962400"/>
          </a:xfrm>
        </p:spPr>
        <p:txBody>
          <a:bodyPr>
            <a:normAutofit fontScale="70000" lnSpcReduction="20000"/>
          </a:bodyPr>
          <a:lstStyle/>
          <a:p>
            <a:pPr marL="457200" indent="-457200" algn="l">
              <a:lnSpc>
                <a:spcPct val="200000"/>
              </a:lnSpc>
              <a:buFont typeface="Wingdings" pitchFamily="2" charset="2"/>
              <a:buChar char="Ø"/>
            </a:pPr>
            <a:r>
              <a:rPr lang="en-US" dirty="0">
                <a:latin typeface="Times New Roman" pitchFamily="18" charset="0"/>
                <a:cs typeface="Times New Roman" pitchFamily="18" charset="0"/>
              </a:rPr>
              <a:t>Rallying with financial donors.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Organ and blood donations.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Liaising with the governmental grants </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Continuous training on better and effective communication skills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Registration of insurance policies for the many patients </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Involvement of interns in various roles </a:t>
            </a:r>
          </a:p>
          <a:p>
            <a:pPr marL="457200" indent="-457200" algn="l">
              <a:lnSpc>
                <a:spcPct val="200000"/>
              </a:lnSpc>
              <a:buFont typeface="Wingdings" pitchFamily="2" charset="2"/>
              <a:buChar char="Ø"/>
            </a:pPr>
            <a:endParaRPr lang="en-US" dirty="0">
              <a:latin typeface="Times New Roman" pitchFamily="18" charset="0"/>
              <a:cs typeface="Times New Roman" pitchFamily="18" charset="0"/>
            </a:endParaRPr>
          </a:p>
          <a:p>
            <a:pPr marL="457200" indent="-457200" algn="l">
              <a:lnSpc>
                <a:spcPct val="200000"/>
              </a:lnSpc>
              <a:buFont typeface="Wingdings" pitchFamily="2" charset="2"/>
              <a:buChar char="Ø"/>
            </a:pPr>
            <a:endParaRPr lang="en-US"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28600"/>
            <a:ext cx="8229600" cy="1828800"/>
          </a:xfrm>
        </p:spPr>
        <p:txBody>
          <a:bodyPr/>
          <a:lstStyle/>
          <a:p>
            <a:r>
              <a:rPr lang="en-US" dirty="0">
                <a:latin typeface="Times New Roman" pitchFamily="18" charset="0"/>
                <a:cs typeface="Times New Roman" pitchFamily="18" charset="0"/>
              </a:rPr>
              <a:t>Opportunities</a:t>
            </a:r>
          </a:p>
        </p:txBody>
      </p:sp>
      <p:sp>
        <p:nvSpPr>
          <p:cNvPr id="3" name="Subtitle 2"/>
          <p:cNvSpPr>
            <a:spLocks noGrp="1"/>
          </p:cNvSpPr>
          <p:nvPr>
            <p:ph type="subTitle" idx="1"/>
          </p:nvPr>
        </p:nvSpPr>
        <p:spPr>
          <a:xfrm>
            <a:off x="304800" y="2514600"/>
            <a:ext cx="8534400" cy="3886200"/>
          </a:xfrm>
        </p:spPr>
        <p:txBody>
          <a:bodyPr>
            <a:normAutofit fontScale="70000" lnSpcReduction="20000"/>
          </a:bodyPr>
          <a:lstStyle/>
          <a:p>
            <a:pPr marL="457200" indent="-457200" algn="l">
              <a:lnSpc>
                <a:spcPct val="200000"/>
              </a:lnSpc>
              <a:buFont typeface="Wingdings" pitchFamily="2" charset="2"/>
              <a:buChar char="Ø"/>
            </a:pPr>
            <a:r>
              <a:rPr lang="en-US" dirty="0"/>
              <a:t>Utilizing government  grants funds.</a:t>
            </a:r>
          </a:p>
          <a:p>
            <a:pPr marL="457200" indent="-457200" algn="l">
              <a:lnSpc>
                <a:spcPct val="200000"/>
              </a:lnSpc>
              <a:buFont typeface="Wingdings" pitchFamily="2" charset="2"/>
              <a:buChar char="Ø"/>
            </a:pPr>
            <a:r>
              <a:rPr lang="en-US" dirty="0"/>
              <a:t>Proper execution and compliance.</a:t>
            </a:r>
          </a:p>
          <a:p>
            <a:pPr marL="457200" indent="-457200" algn="l">
              <a:lnSpc>
                <a:spcPct val="200000"/>
              </a:lnSpc>
              <a:buFont typeface="Wingdings" pitchFamily="2" charset="2"/>
              <a:buChar char="Ø"/>
            </a:pPr>
            <a:r>
              <a:rPr lang="en-US" dirty="0"/>
              <a:t>Instilling culture change.</a:t>
            </a:r>
          </a:p>
          <a:p>
            <a:pPr marL="457200" indent="-457200" algn="l">
              <a:lnSpc>
                <a:spcPct val="200000"/>
              </a:lnSpc>
              <a:buFont typeface="Wingdings" pitchFamily="2" charset="2"/>
              <a:buChar char="Ø"/>
            </a:pPr>
            <a:r>
              <a:rPr lang="en-US" dirty="0"/>
              <a:t>Interconnection of human and finance functions</a:t>
            </a:r>
          </a:p>
          <a:p>
            <a:pPr marL="457200" indent="-457200" algn="l">
              <a:lnSpc>
                <a:spcPct val="200000"/>
              </a:lnSpc>
              <a:buFont typeface="Wingdings" pitchFamily="2" charset="2"/>
              <a:buChar char="Ø"/>
            </a:pPr>
            <a:r>
              <a:rPr lang="en-US" dirty="0"/>
              <a:t>Liaising with the Potential donors </a:t>
            </a:r>
          </a:p>
          <a:p>
            <a:pPr marL="457200" indent="-457200" algn="l">
              <a:lnSpc>
                <a:spcPct val="200000"/>
              </a:lnSpc>
              <a:buFont typeface="Wingdings" pitchFamily="2" charset="2"/>
              <a:buChar char="Ø"/>
            </a:pPr>
            <a:r>
              <a:rPr lang="en-US" dirty="0"/>
              <a:t>Skills and technological advancement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609600"/>
            <a:ext cx="8229600" cy="1371600"/>
          </a:xfrm>
        </p:spPr>
        <p:txBody>
          <a:bodyPr/>
          <a:lstStyle/>
          <a:p>
            <a:r>
              <a:rPr lang="en-US" dirty="0">
                <a:latin typeface="Times New Roman" pitchFamily="18" charset="0"/>
                <a:cs typeface="Times New Roman" pitchFamily="18" charset="0"/>
              </a:rPr>
              <a:t>Culture change</a:t>
            </a:r>
          </a:p>
        </p:txBody>
      </p:sp>
      <p:sp>
        <p:nvSpPr>
          <p:cNvPr id="3" name="Subtitle 2"/>
          <p:cNvSpPr>
            <a:spLocks noGrp="1"/>
          </p:cNvSpPr>
          <p:nvPr>
            <p:ph type="subTitle" idx="1"/>
          </p:nvPr>
        </p:nvSpPr>
        <p:spPr>
          <a:xfrm>
            <a:off x="457200" y="2209800"/>
            <a:ext cx="7620000" cy="3810000"/>
          </a:xfrm>
        </p:spPr>
        <p:txBody>
          <a:bodyPr>
            <a:normAutofit fontScale="85000" lnSpcReduction="10000"/>
          </a:bodyPr>
          <a:lstStyle/>
          <a:p>
            <a:pPr marL="457200" indent="-457200" algn="l">
              <a:lnSpc>
                <a:spcPct val="200000"/>
              </a:lnSpc>
              <a:buFont typeface="Wingdings" pitchFamily="2" charset="2"/>
              <a:buChar char="Ø"/>
            </a:pPr>
            <a:r>
              <a:rPr lang="en-US" dirty="0">
                <a:latin typeface="Times New Roman" pitchFamily="18" charset="0"/>
                <a:cs typeface="Times New Roman" pitchFamily="18" charset="0"/>
              </a:rPr>
              <a:t>Introduction of modern technologies.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Community awareness programs.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An all inclusive decision making process </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Reducing unsafe health practices </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Develop a continuous training program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81000"/>
            <a:ext cx="8229600" cy="1828800"/>
          </a:xfrm>
        </p:spPr>
        <p:txBody>
          <a:bodyPr/>
          <a:lstStyle/>
          <a:p>
            <a:r>
              <a:rPr lang="en-US" dirty="0">
                <a:latin typeface="Times New Roman" pitchFamily="18" charset="0"/>
                <a:cs typeface="Times New Roman" pitchFamily="18" charset="0"/>
              </a:rPr>
              <a:t>Threats</a:t>
            </a:r>
          </a:p>
        </p:txBody>
      </p:sp>
      <p:sp>
        <p:nvSpPr>
          <p:cNvPr id="3" name="Subtitle 2"/>
          <p:cNvSpPr>
            <a:spLocks noGrp="1"/>
          </p:cNvSpPr>
          <p:nvPr>
            <p:ph type="subTitle" idx="1"/>
          </p:nvPr>
        </p:nvSpPr>
        <p:spPr>
          <a:xfrm>
            <a:off x="762000" y="2590800"/>
            <a:ext cx="7543800" cy="3429000"/>
          </a:xfrm>
        </p:spPr>
        <p:txBody>
          <a:bodyPr>
            <a:normAutofit fontScale="77500" lnSpcReduction="20000"/>
          </a:bodyPr>
          <a:lstStyle/>
          <a:p>
            <a:pPr marL="457200" indent="-457200" algn="l">
              <a:lnSpc>
                <a:spcPct val="200000"/>
              </a:lnSpc>
              <a:buFont typeface="Wingdings" pitchFamily="2" charset="2"/>
              <a:buChar char="Ø"/>
            </a:pPr>
            <a:r>
              <a:rPr lang="en-US" dirty="0">
                <a:latin typeface="Times New Roman" pitchFamily="18" charset="0"/>
                <a:cs typeface="Times New Roman" pitchFamily="18" charset="0"/>
              </a:rPr>
              <a:t>Financial threats.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Lack of transparency.</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Unreliable donor/Lack of donors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Poor community awareness of health care program</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Increase in patient’s population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838200"/>
            <a:ext cx="8229600" cy="1524000"/>
          </a:xfrm>
        </p:spPr>
        <p:txBody>
          <a:bodyPr/>
          <a:lstStyle/>
          <a:p>
            <a:r>
              <a:rPr lang="en-US" dirty="0">
                <a:latin typeface="Times New Roman" pitchFamily="18" charset="0"/>
                <a:cs typeface="Times New Roman" pitchFamily="18" charset="0"/>
              </a:rPr>
              <a:t>Leadership theory</a:t>
            </a:r>
          </a:p>
        </p:txBody>
      </p:sp>
      <p:sp>
        <p:nvSpPr>
          <p:cNvPr id="3" name="Subtitle 2"/>
          <p:cNvSpPr>
            <a:spLocks noGrp="1"/>
          </p:cNvSpPr>
          <p:nvPr>
            <p:ph type="subTitle" idx="1"/>
          </p:nvPr>
        </p:nvSpPr>
        <p:spPr>
          <a:xfrm>
            <a:off x="838200" y="2590800"/>
            <a:ext cx="7315200" cy="3810000"/>
          </a:xfrm>
        </p:spPr>
        <p:txBody>
          <a:bodyPr>
            <a:normAutofit fontScale="70000" lnSpcReduction="20000"/>
          </a:bodyPr>
          <a:lstStyle/>
          <a:p>
            <a:pPr marL="457200" indent="-457200" algn="l">
              <a:lnSpc>
                <a:spcPct val="200000"/>
              </a:lnSpc>
              <a:buFont typeface="Wingdings" pitchFamily="2" charset="2"/>
              <a:buChar char="Ø"/>
            </a:pPr>
            <a:r>
              <a:rPr lang="en-US" dirty="0"/>
              <a:t>Behavioral theory.</a:t>
            </a:r>
          </a:p>
          <a:p>
            <a:pPr marL="457200" indent="-457200" algn="l">
              <a:lnSpc>
                <a:spcPct val="200000"/>
              </a:lnSpc>
              <a:buFont typeface="Wingdings" pitchFamily="2" charset="2"/>
              <a:buChar char="Ø"/>
            </a:pPr>
            <a:r>
              <a:rPr lang="en-US" dirty="0"/>
              <a:t>Contingency theory.</a:t>
            </a:r>
          </a:p>
          <a:p>
            <a:pPr marL="457200" indent="-457200" algn="l">
              <a:lnSpc>
                <a:spcPct val="200000"/>
              </a:lnSpc>
              <a:buFont typeface="Wingdings" pitchFamily="2" charset="2"/>
              <a:buChar char="Ø"/>
            </a:pPr>
            <a:r>
              <a:rPr lang="en-US" dirty="0"/>
              <a:t>Transformational leadership. </a:t>
            </a:r>
          </a:p>
          <a:p>
            <a:pPr marL="457200" indent="-457200" algn="l">
              <a:lnSpc>
                <a:spcPct val="200000"/>
              </a:lnSpc>
              <a:buFont typeface="Wingdings" pitchFamily="2" charset="2"/>
              <a:buChar char="Ø"/>
            </a:pPr>
            <a:r>
              <a:rPr lang="en-US" dirty="0"/>
              <a:t>Act professionally</a:t>
            </a:r>
          </a:p>
          <a:p>
            <a:pPr marL="457200" indent="-457200" algn="l">
              <a:lnSpc>
                <a:spcPct val="200000"/>
              </a:lnSpc>
              <a:buFont typeface="Wingdings" pitchFamily="2" charset="2"/>
              <a:buChar char="Ø"/>
            </a:pPr>
            <a:r>
              <a:rPr lang="en-US" dirty="0"/>
              <a:t>Lead by example for employees to follow</a:t>
            </a:r>
          </a:p>
          <a:p>
            <a:pPr marL="457200" indent="-457200" algn="l">
              <a:lnSpc>
                <a:spcPct val="200000"/>
              </a:lnSpc>
              <a:buFont typeface="Wingdings" pitchFamily="2" charset="2"/>
              <a:buChar char="Ø"/>
            </a:pPr>
            <a:r>
              <a:rPr lang="en-US" dirty="0"/>
              <a:t>Leadership based on motivation and inspiration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28600"/>
            <a:ext cx="8229600" cy="1828800"/>
          </a:xfrm>
        </p:spPr>
        <p:txBody>
          <a:bodyPr/>
          <a:lstStyle/>
          <a:p>
            <a:r>
              <a:rPr lang="en-US" dirty="0">
                <a:latin typeface="Times New Roman" pitchFamily="18" charset="0"/>
                <a:cs typeface="Times New Roman" pitchFamily="18" charset="0"/>
              </a:rPr>
              <a:t>Strategies execution</a:t>
            </a:r>
          </a:p>
        </p:txBody>
      </p:sp>
      <p:sp>
        <p:nvSpPr>
          <p:cNvPr id="3" name="Subtitle 2"/>
          <p:cNvSpPr>
            <a:spLocks noGrp="1"/>
          </p:cNvSpPr>
          <p:nvPr>
            <p:ph type="subTitle" idx="1"/>
          </p:nvPr>
        </p:nvSpPr>
        <p:spPr>
          <a:xfrm>
            <a:off x="304800" y="2286000"/>
            <a:ext cx="8382000" cy="3886200"/>
          </a:xfrm>
        </p:spPr>
        <p:txBody>
          <a:bodyPr>
            <a:normAutofit fontScale="85000" lnSpcReduction="20000"/>
          </a:bodyPr>
          <a:lstStyle/>
          <a:p>
            <a:pPr marL="457200" indent="-457200" algn="l">
              <a:lnSpc>
                <a:spcPct val="150000"/>
              </a:lnSpc>
              <a:buFont typeface="Wingdings" pitchFamily="2" charset="2"/>
              <a:buChar char="Ø"/>
            </a:pPr>
            <a:r>
              <a:rPr lang="en-US" dirty="0"/>
              <a:t>This is the process of implementing the plan.</a:t>
            </a:r>
          </a:p>
          <a:p>
            <a:pPr marL="457200" indent="-457200" algn="l">
              <a:lnSpc>
                <a:spcPct val="150000"/>
              </a:lnSpc>
              <a:buFont typeface="Wingdings" pitchFamily="2" charset="2"/>
              <a:buChar char="Ø"/>
            </a:pPr>
            <a:r>
              <a:rPr lang="en-US" dirty="0"/>
              <a:t>It involves;</a:t>
            </a:r>
          </a:p>
          <a:p>
            <a:pPr algn="l">
              <a:lnSpc>
                <a:spcPct val="150000"/>
              </a:lnSpc>
            </a:pPr>
            <a:r>
              <a:rPr lang="en-US" dirty="0"/>
              <a:t>		People,</a:t>
            </a:r>
          </a:p>
          <a:p>
            <a:pPr algn="l">
              <a:lnSpc>
                <a:spcPct val="150000"/>
              </a:lnSpc>
            </a:pPr>
            <a:r>
              <a:rPr lang="en-US" dirty="0"/>
              <a:t>		Strategy and</a:t>
            </a:r>
          </a:p>
          <a:p>
            <a:pPr algn="l">
              <a:lnSpc>
                <a:spcPct val="150000"/>
              </a:lnSpc>
            </a:pPr>
            <a:r>
              <a:rPr lang="en-US" dirty="0"/>
              <a:t>		Operations.</a:t>
            </a:r>
          </a:p>
          <a:p>
            <a:pPr algn="l">
              <a:lnSpc>
                <a:spcPct val="150000"/>
              </a:lnSpc>
            </a:pPr>
            <a:r>
              <a:rPr lang="en-US" dirty="0"/>
              <a:t>People formulate the strategies as plans</a:t>
            </a:r>
          </a:p>
          <a:p>
            <a:pPr algn="l">
              <a:lnSpc>
                <a:spcPct val="150000"/>
              </a:lnSpc>
            </a:pPr>
            <a:r>
              <a:rPr lang="en-US" dirty="0"/>
              <a:t>The strategies are implemented during normal operations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81000"/>
            <a:ext cx="8229600" cy="1600200"/>
          </a:xfrm>
        </p:spPr>
        <p:txBody>
          <a:bodyPr/>
          <a:lstStyle/>
          <a:p>
            <a:r>
              <a:rPr lang="en-US" dirty="0">
                <a:latin typeface="Times New Roman" pitchFamily="18" charset="0"/>
                <a:cs typeface="Times New Roman" pitchFamily="18" charset="0"/>
              </a:rPr>
              <a:t>Stages of implementation</a:t>
            </a:r>
          </a:p>
        </p:txBody>
      </p:sp>
      <p:sp>
        <p:nvSpPr>
          <p:cNvPr id="3" name="Subtitle 2"/>
          <p:cNvSpPr>
            <a:spLocks noGrp="1"/>
          </p:cNvSpPr>
          <p:nvPr>
            <p:ph type="subTitle" idx="1"/>
          </p:nvPr>
        </p:nvSpPr>
        <p:spPr>
          <a:xfrm>
            <a:off x="228600" y="2133600"/>
            <a:ext cx="8382000" cy="4191000"/>
          </a:xfrm>
        </p:spPr>
        <p:txBody>
          <a:bodyPr>
            <a:normAutofit fontScale="92500" lnSpcReduction="10000"/>
          </a:bodyPr>
          <a:lstStyle/>
          <a:p>
            <a:pPr marL="457200" indent="-457200" algn="l">
              <a:lnSpc>
                <a:spcPct val="200000"/>
              </a:lnSpc>
              <a:buFont typeface="Wingdings" pitchFamily="2" charset="2"/>
              <a:buChar char="Ø"/>
            </a:pPr>
            <a:r>
              <a:rPr lang="en-US" dirty="0">
                <a:latin typeface="Times New Roman" pitchFamily="18" charset="0"/>
                <a:cs typeface="Times New Roman" pitchFamily="18" charset="0"/>
              </a:rPr>
              <a:t>Formulating a strategy.</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Planning for the strategy.</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Allocate duties.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Plan for the operations.</a:t>
            </a:r>
          </a:p>
          <a:p>
            <a:pPr marL="457200" indent="-457200" algn="l">
              <a:lnSpc>
                <a:spcPct val="200000"/>
              </a:lnSpc>
              <a:buFont typeface="Wingdings" pitchFamily="2" charset="2"/>
              <a:buChar char="Ø"/>
            </a:pPr>
            <a:r>
              <a:rPr lang="en-US" dirty="0">
                <a:latin typeface="Times New Roman" pitchFamily="18" charset="0"/>
                <a:cs typeface="Times New Roman" pitchFamily="18" charset="0"/>
              </a:rPr>
              <a:t>Monitoring and supervision.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533400"/>
            <a:ext cx="8229600" cy="1752600"/>
          </a:xfrm>
        </p:spPr>
        <p:txBody>
          <a:bodyPr/>
          <a:lstStyle/>
          <a:p>
            <a:r>
              <a:rPr lang="en-US" dirty="0">
                <a:latin typeface="Times New Roman" pitchFamily="18" charset="0"/>
                <a:cs typeface="Times New Roman" pitchFamily="18" charset="0"/>
              </a:rPr>
              <a:t>Operational recommendations</a:t>
            </a:r>
          </a:p>
        </p:txBody>
      </p:sp>
      <p:sp>
        <p:nvSpPr>
          <p:cNvPr id="3" name="Subtitle 2"/>
          <p:cNvSpPr>
            <a:spLocks noGrp="1"/>
          </p:cNvSpPr>
          <p:nvPr>
            <p:ph type="subTitle" idx="1"/>
          </p:nvPr>
        </p:nvSpPr>
        <p:spPr>
          <a:xfrm>
            <a:off x="304800" y="2438400"/>
            <a:ext cx="8458200" cy="3962400"/>
          </a:xfrm>
        </p:spPr>
        <p:txBody>
          <a:bodyPr>
            <a:normAutofit fontScale="62500" lnSpcReduction="20000"/>
          </a:bodyPr>
          <a:lstStyle/>
          <a:p>
            <a:pPr marL="457200" indent="-457200" algn="l">
              <a:lnSpc>
                <a:spcPct val="200000"/>
              </a:lnSpc>
              <a:buFont typeface="Wingdings" pitchFamily="2" charset="2"/>
              <a:buChar char="Ø"/>
            </a:pPr>
            <a:r>
              <a:rPr lang="en-US" dirty="0"/>
              <a:t>Introduction of a working policy.</a:t>
            </a:r>
          </a:p>
          <a:p>
            <a:pPr marL="457200" indent="-457200" algn="l">
              <a:lnSpc>
                <a:spcPct val="200000"/>
              </a:lnSpc>
              <a:buFont typeface="Wingdings" pitchFamily="2" charset="2"/>
              <a:buChar char="Ø"/>
            </a:pPr>
            <a:r>
              <a:rPr lang="en-US" dirty="0"/>
              <a:t>Proper guidelines.</a:t>
            </a:r>
          </a:p>
          <a:p>
            <a:pPr marL="457200" indent="-457200" algn="l">
              <a:lnSpc>
                <a:spcPct val="200000"/>
              </a:lnSpc>
              <a:buFont typeface="Wingdings" pitchFamily="2" charset="2"/>
              <a:buChar char="Ø"/>
            </a:pPr>
            <a:r>
              <a:rPr lang="en-US" dirty="0"/>
              <a:t>Duties allocation.</a:t>
            </a:r>
          </a:p>
          <a:p>
            <a:pPr marL="457200" indent="-457200" algn="l">
              <a:lnSpc>
                <a:spcPct val="200000"/>
              </a:lnSpc>
              <a:buFont typeface="Wingdings" pitchFamily="2" charset="2"/>
              <a:buChar char="Ø"/>
            </a:pPr>
            <a:r>
              <a:rPr lang="en-US" dirty="0"/>
              <a:t>Proper stipulation of schedule.</a:t>
            </a:r>
          </a:p>
          <a:p>
            <a:pPr marL="457200" indent="-457200" algn="l">
              <a:lnSpc>
                <a:spcPct val="200000"/>
              </a:lnSpc>
              <a:buFont typeface="Wingdings" pitchFamily="2" charset="2"/>
              <a:buChar char="Ø"/>
            </a:pPr>
            <a:r>
              <a:rPr lang="en-US" dirty="0"/>
              <a:t>Performance measures and controls </a:t>
            </a:r>
          </a:p>
          <a:p>
            <a:pPr marL="457200" indent="-457200" algn="l">
              <a:lnSpc>
                <a:spcPct val="200000"/>
              </a:lnSpc>
              <a:buFont typeface="Wingdings" pitchFamily="2" charset="2"/>
              <a:buChar char="Ø"/>
            </a:pPr>
            <a:r>
              <a:rPr lang="en-US" dirty="0"/>
              <a:t>Professional surveillance </a:t>
            </a:r>
          </a:p>
          <a:p>
            <a:pPr marL="457200" indent="-457200" algn="l">
              <a:lnSpc>
                <a:spcPct val="200000"/>
              </a:lnSpc>
              <a:buFont typeface="Wingdings" pitchFamily="2" charset="2"/>
              <a:buChar char="Ø"/>
            </a:pPr>
            <a:r>
              <a:rPr lang="en-US" dirty="0"/>
              <a:t>Transparency and accountability provisions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57200"/>
            <a:ext cx="8229600" cy="1676400"/>
          </a:xfrm>
        </p:spPr>
        <p:txBody>
          <a:bodyPr/>
          <a:lstStyle/>
          <a:p>
            <a:r>
              <a:rPr lang="en-US" dirty="0">
                <a:latin typeface="Times New Roman" pitchFamily="18" charset="0"/>
                <a:cs typeface="Times New Roman" pitchFamily="18" charset="0"/>
              </a:rPr>
              <a:t>Strategic control mechanism</a:t>
            </a:r>
          </a:p>
        </p:txBody>
      </p:sp>
      <p:sp>
        <p:nvSpPr>
          <p:cNvPr id="3" name="Subtitle 2"/>
          <p:cNvSpPr>
            <a:spLocks noGrp="1"/>
          </p:cNvSpPr>
          <p:nvPr>
            <p:ph type="subTitle" idx="1"/>
          </p:nvPr>
        </p:nvSpPr>
        <p:spPr>
          <a:xfrm>
            <a:off x="381000" y="2057400"/>
            <a:ext cx="8229600" cy="4114800"/>
          </a:xfrm>
        </p:spPr>
        <p:txBody>
          <a:bodyPr>
            <a:normAutofit fontScale="62500" lnSpcReduction="20000"/>
          </a:bodyPr>
          <a:lstStyle/>
          <a:p>
            <a:pPr algn="l">
              <a:lnSpc>
                <a:spcPct val="200000"/>
              </a:lnSpc>
            </a:pPr>
            <a:r>
              <a:rPr lang="en-US" dirty="0"/>
              <a:t>This is done through four methods;</a:t>
            </a:r>
          </a:p>
          <a:p>
            <a:pPr algn="l">
              <a:lnSpc>
                <a:spcPct val="200000"/>
              </a:lnSpc>
            </a:pPr>
            <a:r>
              <a:rPr lang="en-US" dirty="0"/>
              <a:t>	Controlling premises,</a:t>
            </a:r>
          </a:p>
          <a:p>
            <a:pPr algn="l">
              <a:lnSpc>
                <a:spcPct val="200000"/>
              </a:lnSpc>
            </a:pPr>
            <a:r>
              <a:rPr lang="en-US" dirty="0"/>
              <a:t>	Implementation,</a:t>
            </a:r>
          </a:p>
          <a:p>
            <a:pPr algn="l">
              <a:lnSpc>
                <a:spcPct val="200000"/>
              </a:lnSpc>
            </a:pPr>
            <a:r>
              <a:rPr lang="en-US" dirty="0"/>
              <a:t>	Special alert control and</a:t>
            </a:r>
          </a:p>
          <a:p>
            <a:pPr algn="l">
              <a:lnSpc>
                <a:spcPct val="200000"/>
              </a:lnSpc>
            </a:pPr>
            <a:r>
              <a:rPr lang="en-US" dirty="0"/>
              <a:t>	Surveillance.</a:t>
            </a:r>
          </a:p>
          <a:p>
            <a:pPr algn="l">
              <a:lnSpc>
                <a:spcPct val="200000"/>
              </a:lnSpc>
            </a:pPr>
            <a:r>
              <a:rPr lang="en-US" dirty="0"/>
              <a:t>All the methods are adopted as a culture of the hospital</a:t>
            </a:r>
          </a:p>
          <a:p>
            <a:pPr algn="l">
              <a:lnSpc>
                <a:spcPct val="200000"/>
              </a:lnSpc>
            </a:pPr>
            <a:r>
              <a:rPr lang="en-US" dirty="0"/>
              <a:t>They are all in line with the strategic plan </a:t>
            </a:r>
          </a:p>
          <a:p>
            <a:pPr>
              <a:lnSpc>
                <a:spcPct val="200000"/>
              </a:lnSpc>
            </a:pP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609600"/>
            <a:ext cx="8229600" cy="1828800"/>
          </a:xfrm>
        </p:spPr>
        <p:txBody>
          <a:bodyPr/>
          <a:lstStyle/>
          <a:p>
            <a:r>
              <a:rPr lang="en-US" dirty="0">
                <a:latin typeface="Times New Roman" pitchFamily="18" charset="0"/>
                <a:cs typeface="Times New Roman" pitchFamily="18" charset="0"/>
              </a:rPr>
              <a:t>BENCHMARKING</a:t>
            </a:r>
          </a:p>
        </p:txBody>
      </p:sp>
      <p:sp>
        <p:nvSpPr>
          <p:cNvPr id="3" name="Subtitle 2"/>
          <p:cNvSpPr>
            <a:spLocks noGrp="1"/>
          </p:cNvSpPr>
          <p:nvPr>
            <p:ph type="subTitle" idx="1"/>
          </p:nvPr>
        </p:nvSpPr>
        <p:spPr>
          <a:xfrm>
            <a:off x="304800" y="2743200"/>
            <a:ext cx="8305800" cy="3581400"/>
          </a:xfrm>
        </p:spPr>
        <p:txBody>
          <a:bodyPr>
            <a:normAutofit fontScale="55000" lnSpcReduction="20000"/>
          </a:bodyPr>
          <a:lstStyle/>
          <a:p>
            <a:pPr algn="l">
              <a:lnSpc>
                <a:spcPct val="200000"/>
              </a:lnSpc>
            </a:pPr>
            <a:r>
              <a:rPr lang="en-US" dirty="0"/>
              <a:t>Benchmarking involves the following;</a:t>
            </a:r>
          </a:p>
          <a:p>
            <a:pPr algn="l">
              <a:lnSpc>
                <a:spcPct val="200000"/>
              </a:lnSpc>
            </a:pPr>
            <a:r>
              <a:rPr lang="en-US" dirty="0"/>
              <a:t>	Setting clear priorities,</a:t>
            </a:r>
          </a:p>
          <a:p>
            <a:pPr algn="l">
              <a:lnSpc>
                <a:spcPct val="200000"/>
              </a:lnSpc>
            </a:pPr>
            <a:r>
              <a:rPr lang="en-US" dirty="0"/>
              <a:t>	Collection and analysis of data,</a:t>
            </a:r>
          </a:p>
          <a:p>
            <a:pPr algn="l">
              <a:lnSpc>
                <a:spcPct val="200000"/>
              </a:lnSpc>
            </a:pPr>
            <a:r>
              <a:rPr lang="en-US" dirty="0"/>
              <a:t>	Regular rhythm meeting and</a:t>
            </a:r>
          </a:p>
          <a:p>
            <a:pPr algn="l">
              <a:lnSpc>
                <a:spcPct val="200000"/>
              </a:lnSpc>
            </a:pPr>
            <a:r>
              <a:rPr lang="en-US" dirty="0"/>
              <a:t>	Evaluating of the strategy.</a:t>
            </a:r>
          </a:p>
          <a:p>
            <a:pPr algn="l">
              <a:lnSpc>
                <a:spcPct val="200000"/>
              </a:lnSpc>
            </a:pPr>
            <a:r>
              <a:rPr lang="en-US" dirty="0"/>
              <a:t>Corrective measures are then implemented </a:t>
            </a:r>
          </a:p>
          <a:p>
            <a:pPr algn="l">
              <a:lnSpc>
                <a:spcPct val="200000"/>
              </a:lnSpc>
            </a:pPr>
            <a:r>
              <a:rPr lang="en-US" dirty="0"/>
              <a:t>Benchmarking is a continuous process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28600"/>
            <a:ext cx="8229600" cy="1295400"/>
          </a:xfrm>
        </p:spPr>
        <p:txBody>
          <a:bodyPr>
            <a:normAutofit fontScale="90000"/>
          </a:bodyPr>
          <a:lstStyle/>
          <a:p>
            <a:r>
              <a:rPr lang="en-US" dirty="0">
                <a:latin typeface="Times New Roman" pitchFamily="18" charset="0"/>
                <a:cs typeface="Times New Roman" pitchFamily="18" charset="0"/>
              </a:rPr>
              <a:t>References</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381000" y="1219200"/>
            <a:ext cx="8305800" cy="5029200"/>
          </a:xfrm>
        </p:spPr>
        <p:txBody>
          <a:bodyPr>
            <a:normAutofit fontScale="85000" lnSpcReduction="20000"/>
          </a:bodyPr>
          <a:lstStyle/>
          <a:p>
            <a:pPr algn="l"/>
            <a:r>
              <a:rPr lang="en-US" dirty="0" err="1">
                <a:latin typeface="Times New Roman" pitchFamily="18" charset="0"/>
                <a:cs typeface="Times New Roman" pitchFamily="18" charset="0"/>
              </a:rPr>
              <a:t>Alvesson</a:t>
            </a:r>
            <a:r>
              <a:rPr lang="en-US" dirty="0">
                <a:latin typeface="Times New Roman" pitchFamily="18" charset="0"/>
                <a:cs typeface="Times New Roman" pitchFamily="18" charset="0"/>
              </a:rPr>
              <a:t>, M. &amp; </a:t>
            </a:r>
            <a:r>
              <a:rPr lang="en-US" dirty="0" err="1">
                <a:latin typeface="Times New Roman" pitchFamily="18" charset="0"/>
                <a:cs typeface="Times New Roman" pitchFamily="18" charset="0"/>
              </a:rPr>
              <a:t>Sveningsson</a:t>
            </a:r>
            <a:r>
              <a:rPr lang="en-US" dirty="0">
                <a:latin typeface="Times New Roman" pitchFamily="18" charset="0"/>
                <a:cs typeface="Times New Roman" pitchFamily="18" charset="0"/>
              </a:rPr>
              <a:t>, S. (2016). </a:t>
            </a:r>
            <a:r>
              <a:rPr lang="en-US" i="1" dirty="0">
                <a:latin typeface="Times New Roman" pitchFamily="18" charset="0"/>
                <a:cs typeface="Times New Roman" pitchFamily="18" charset="0"/>
              </a:rPr>
              <a:t>Changing organizational 	culture : cultural change work in progress</a:t>
            </a:r>
            <a:r>
              <a:rPr lang="en-US" dirty="0">
                <a:latin typeface="Times New Roman" pitchFamily="18" charset="0"/>
                <a:cs typeface="Times New Roman" pitchFamily="18" charset="0"/>
              </a:rPr>
              <a:t>. London: 	</a:t>
            </a:r>
            <a:r>
              <a:rPr lang="en-US" dirty="0" err="1">
                <a:latin typeface="Times New Roman" pitchFamily="18" charset="0"/>
                <a:cs typeface="Times New Roman" pitchFamily="18" charset="0"/>
              </a:rPr>
              <a:t>Routledge</a:t>
            </a:r>
            <a:r>
              <a:rPr lang="en-US" dirty="0">
                <a:latin typeface="Times New Roman" pitchFamily="18" charset="0"/>
                <a:cs typeface="Times New Roman" pitchFamily="18" charset="0"/>
              </a:rPr>
              <a:t>.</a:t>
            </a:r>
          </a:p>
          <a:p>
            <a:pPr algn="l"/>
            <a:r>
              <a:rPr lang="en-US" dirty="0">
                <a:latin typeface="Times New Roman" pitchFamily="18" charset="0"/>
                <a:cs typeface="Times New Roman" pitchFamily="18" charset="0"/>
              </a:rPr>
              <a:t>Glassman, A., </a:t>
            </a:r>
            <a:r>
              <a:rPr lang="en-US" dirty="0" err="1">
                <a:latin typeface="Times New Roman" pitchFamily="18" charset="0"/>
                <a:cs typeface="Times New Roman" pitchFamily="18" charset="0"/>
              </a:rPr>
              <a:t>Giedion</a:t>
            </a:r>
            <a:r>
              <a:rPr lang="en-US" dirty="0">
                <a:latin typeface="Times New Roman" pitchFamily="18" charset="0"/>
                <a:cs typeface="Times New Roman" pitchFamily="18" charset="0"/>
              </a:rPr>
              <a:t>, U. &amp; Smith, P. (2017). </a:t>
            </a:r>
            <a:r>
              <a:rPr lang="en-US" i="1" dirty="0">
                <a:latin typeface="Times New Roman" pitchFamily="18" charset="0"/>
                <a:cs typeface="Times New Roman" pitchFamily="18" charset="0"/>
              </a:rPr>
              <a:t>What's In, 	What's 	Out : Designing Benefits for Universal 	Health 	Coverage</a:t>
            </a:r>
            <a:r>
              <a:rPr lang="en-US" dirty="0">
                <a:latin typeface="Times New Roman" pitchFamily="18" charset="0"/>
                <a:cs typeface="Times New Roman" pitchFamily="18" charset="0"/>
              </a:rPr>
              <a:t>. La </a:t>
            </a:r>
            <a:r>
              <a:rPr lang="en-US" dirty="0" err="1">
                <a:latin typeface="Times New Roman" pitchFamily="18" charset="0"/>
                <a:cs typeface="Times New Roman" pitchFamily="18" charset="0"/>
              </a:rPr>
              <a:t>Vergne</a:t>
            </a:r>
            <a:r>
              <a:rPr lang="en-US" dirty="0">
                <a:latin typeface="Times New Roman" pitchFamily="18" charset="0"/>
                <a:cs typeface="Times New Roman" pitchFamily="18" charset="0"/>
              </a:rPr>
              <a:t>: Brookings Institution Press.</a:t>
            </a:r>
          </a:p>
          <a:p>
            <a:pPr algn="l"/>
            <a:r>
              <a:rPr lang="en-US" dirty="0" err="1">
                <a:latin typeface="Times New Roman" pitchFamily="18" charset="0"/>
                <a:cs typeface="Times New Roman" pitchFamily="18" charset="0"/>
              </a:rPr>
              <a:t>Mayers</a:t>
            </a:r>
            <a:r>
              <a:rPr lang="en-US" dirty="0">
                <a:latin typeface="Times New Roman" pitchFamily="18" charset="0"/>
                <a:cs typeface="Times New Roman" pitchFamily="18" charset="0"/>
              </a:rPr>
              <a:t>, R. (2004). </a:t>
            </a:r>
            <a:r>
              <a:rPr lang="en-US" i="1" dirty="0">
                <a:latin typeface="Times New Roman" pitchFamily="18" charset="0"/>
                <a:cs typeface="Times New Roman" pitchFamily="18" charset="0"/>
              </a:rPr>
              <a:t>Financial management for nonprofit human 	service 	organizations</a:t>
            </a:r>
            <a:r>
              <a:rPr lang="en-US" dirty="0">
                <a:latin typeface="Times New Roman" pitchFamily="18" charset="0"/>
                <a:cs typeface="Times New Roman" pitchFamily="18" charset="0"/>
              </a:rPr>
              <a:t>. Springfield, Ill: Charles C Thomas.</a:t>
            </a:r>
          </a:p>
          <a:p>
            <a:pPr algn="l"/>
            <a:r>
              <a:rPr lang="en-US" dirty="0" err="1">
                <a:latin typeface="Times New Roman" pitchFamily="18" charset="0"/>
                <a:cs typeface="Times New Roman" pitchFamily="18" charset="0"/>
              </a:rPr>
              <a:t>Leibner</a:t>
            </a:r>
            <a:r>
              <a:rPr lang="en-US" dirty="0">
                <a:latin typeface="Times New Roman" pitchFamily="18" charset="0"/>
                <a:cs typeface="Times New Roman" pitchFamily="18" charset="0"/>
              </a:rPr>
              <a:t>, J., </a:t>
            </a:r>
            <a:r>
              <a:rPr lang="en-US" dirty="0" err="1">
                <a:latin typeface="Times New Roman" pitchFamily="18" charset="0"/>
                <a:cs typeface="Times New Roman" pitchFamily="18" charset="0"/>
              </a:rPr>
              <a:t>Mader</a:t>
            </a:r>
            <a:r>
              <a:rPr lang="en-US" dirty="0">
                <a:latin typeface="Times New Roman" pitchFamily="18" charset="0"/>
                <a:cs typeface="Times New Roman" pitchFamily="18" charset="0"/>
              </a:rPr>
              <a:t>, G. &amp; Weiss, A. (2009). </a:t>
            </a:r>
            <a:r>
              <a:rPr lang="en-US" i="1" dirty="0">
                <a:latin typeface="Times New Roman" pitchFamily="18" charset="0"/>
                <a:cs typeface="Times New Roman" pitchFamily="18" charset="0"/>
              </a:rPr>
              <a:t>The power of 	strategic commitment : achieving extraordinary results 	through total alignment and engagement</a:t>
            </a:r>
            <a:r>
              <a:rPr lang="en-US" dirty="0">
                <a:latin typeface="Times New Roman" pitchFamily="18" charset="0"/>
                <a:cs typeface="Times New Roman" pitchFamily="18" charset="0"/>
              </a:rPr>
              <a:t>. New York: 	American Management Association.</a:t>
            </a:r>
          </a:p>
          <a:p>
            <a:pPr algn="l"/>
            <a:r>
              <a:rPr lang="en-US" dirty="0" err="1">
                <a:latin typeface="Times New Roman" pitchFamily="18" charset="0"/>
                <a:cs typeface="Times New Roman" pitchFamily="18" charset="0"/>
              </a:rPr>
              <a:t>Lesko</a:t>
            </a:r>
            <a:r>
              <a:rPr lang="en-US" dirty="0">
                <a:latin typeface="Times New Roman" pitchFamily="18" charset="0"/>
                <a:cs typeface="Times New Roman" pitchFamily="18" charset="0"/>
              </a:rPr>
              <a:t>, M., Martello, M. &amp;</a:t>
            </a:r>
            <a:r>
              <a:rPr lang="en-US" dirty="0" err="1">
                <a:latin typeface="Times New Roman" pitchFamily="18" charset="0"/>
                <a:cs typeface="Times New Roman" pitchFamily="18" charset="0"/>
              </a:rPr>
              <a:t>Edmiston</a:t>
            </a:r>
            <a:r>
              <a:rPr lang="en-US" dirty="0">
                <a:latin typeface="Times New Roman" pitchFamily="18" charset="0"/>
                <a:cs typeface="Times New Roman" pitchFamily="18" charset="0"/>
              </a:rPr>
              <a:t>, K. (2012). </a:t>
            </a:r>
            <a:r>
              <a:rPr lang="en-US" i="1" dirty="0">
                <a:latin typeface="Times New Roman" pitchFamily="18" charset="0"/>
                <a:cs typeface="Times New Roman" pitchFamily="18" charset="0"/>
              </a:rPr>
              <a:t>101 Best 	Government Grants For Job Seekers</a:t>
            </a:r>
            <a:r>
              <a:rPr lang="en-US" dirty="0">
                <a:latin typeface="Times New Roman" pitchFamily="18" charset="0"/>
                <a:cs typeface="Times New Roman" pitchFamily="18" charset="0"/>
              </a:rPr>
              <a:t>. Cork: </a:t>
            </a:r>
            <a:r>
              <a:rPr lang="en-US" dirty="0" err="1">
                <a:latin typeface="Times New Roman" pitchFamily="18" charset="0"/>
                <a:cs typeface="Times New Roman" pitchFamily="18" charset="0"/>
              </a:rPr>
              <a:t>BookBaby</a:t>
            </a:r>
            <a:r>
              <a:rPr lang="en-US" dirty="0">
                <a:latin typeface="Times New Roman" pitchFamily="18" charset="0"/>
                <a:cs typeface="Times New Roman" pitchFamily="18" charset="0"/>
              </a:rPr>
              <a:t>.</a:t>
            </a:r>
          </a:p>
          <a:p>
            <a:pPr algn="l"/>
            <a:endParaRPr lang="en-US"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8582355</TotalTime>
  <Words>1852</Words>
  <Application>Microsoft Macintosh PowerPoint</Application>
  <PresentationFormat>On-screen Show (4:3)</PresentationFormat>
  <Paragraphs>161</Paragraphs>
  <Slides>17</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Book Antiqua</vt:lpstr>
      <vt:lpstr>Calibri</vt:lpstr>
      <vt:lpstr>Lucida Sans</vt:lpstr>
      <vt:lpstr>Times New Roman</vt:lpstr>
      <vt:lpstr>Wingdings</vt:lpstr>
      <vt:lpstr>Wingdings 2</vt:lpstr>
      <vt:lpstr>Wingdings 3</vt:lpstr>
      <vt:lpstr>Apex</vt:lpstr>
      <vt:lpstr>Strategic plan</vt:lpstr>
      <vt:lpstr>HEALTH CARE AND SAFETY IMPROVEMENT</vt:lpstr>
      <vt:lpstr>GOALS</vt:lpstr>
      <vt:lpstr>Plan strategies</vt:lpstr>
      <vt:lpstr>strengths</vt:lpstr>
      <vt:lpstr>weaknesses</vt:lpstr>
      <vt:lpstr>Strategies to feed the requirements</vt:lpstr>
      <vt:lpstr>Opportunities</vt:lpstr>
      <vt:lpstr>Culture change</vt:lpstr>
      <vt:lpstr>Threats</vt:lpstr>
      <vt:lpstr>Leadership theory</vt:lpstr>
      <vt:lpstr>Strategies execution</vt:lpstr>
      <vt:lpstr>Stages of implementation</vt:lpstr>
      <vt:lpstr>Operational recommendations</vt:lpstr>
      <vt:lpstr>Strategic control mechanism</vt:lpstr>
      <vt:lpstr>BENCHMARKING</vt:lpstr>
      <vt:lpstr>References </vt:lpstr>
    </vt:vector>
  </TitlesOfParts>
  <Company>User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Chandra Lundy</cp:lastModifiedBy>
  <cp:revision>123</cp:revision>
  <dcterms:created xsi:type="dcterms:W3CDTF">2019-01-17T18:31:53Z</dcterms:created>
  <dcterms:modified xsi:type="dcterms:W3CDTF">2019-02-06T02:09:50Z</dcterms:modified>
</cp:coreProperties>
</file>